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3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Downes" userId="f0dfc684359bc6c7" providerId="LiveId" clId="{2A138123-0822-4938-BB68-E6EED3D53199}"/>
    <pc:docChg chg="custSel modSld">
      <pc:chgData name="Stephen Downes" userId="f0dfc684359bc6c7" providerId="LiveId" clId="{2A138123-0822-4938-BB68-E6EED3D53199}" dt="2017-11-15T01:54:58.423" v="3" actId="27636"/>
      <pc:docMkLst>
        <pc:docMk/>
      </pc:docMkLst>
      <pc:sldChg chg="addSp">
        <pc:chgData name="Stephen Downes" userId="f0dfc684359bc6c7" providerId="LiveId" clId="{2A138123-0822-4938-BB68-E6EED3D53199}" dt="2017-11-15T01:23:16.237" v="0"/>
        <pc:sldMkLst>
          <pc:docMk/>
          <pc:sldMk cId="982912676" sldId="258"/>
        </pc:sldMkLst>
        <pc:spChg chg="add">
          <ac:chgData name="Stephen Downes" userId="f0dfc684359bc6c7" providerId="LiveId" clId="{2A138123-0822-4938-BB68-E6EED3D53199}" dt="2017-11-15T01:23:16.237" v="0"/>
          <ac:spMkLst>
            <pc:docMk/>
            <pc:sldMk cId="982912676" sldId="258"/>
            <ac:spMk id="2" creationId="{778199E8-CBD9-447D-B6A8-27DA653DB70C}"/>
          </ac:spMkLst>
        </pc:spChg>
      </pc:sldChg>
      <pc:sldChg chg="addSp">
        <pc:chgData name="Stephen Downes" userId="f0dfc684359bc6c7" providerId="LiveId" clId="{2A138123-0822-4938-BB68-E6EED3D53199}" dt="2017-11-15T01:40:37.011" v="1"/>
        <pc:sldMkLst>
          <pc:docMk/>
          <pc:sldMk cId="1205728367" sldId="261"/>
        </pc:sldMkLst>
        <pc:spChg chg="add">
          <ac:chgData name="Stephen Downes" userId="f0dfc684359bc6c7" providerId="LiveId" clId="{2A138123-0822-4938-BB68-E6EED3D53199}" dt="2017-11-15T01:40:37.011" v="1"/>
          <ac:spMkLst>
            <pc:docMk/>
            <pc:sldMk cId="1205728367" sldId="261"/>
            <ac:spMk id="2" creationId="{4DCF215E-97A2-4FC6-9851-83B8DAF566AE}"/>
          </ac:spMkLst>
        </pc:spChg>
      </pc:sldChg>
      <pc:sldChg chg="modSp">
        <pc:chgData name="Stephen Downes" userId="f0dfc684359bc6c7" providerId="LiveId" clId="{2A138123-0822-4938-BB68-E6EED3D53199}" dt="2017-11-15T01:54:58.423" v="3" actId="27636"/>
        <pc:sldMkLst>
          <pc:docMk/>
          <pc:sldMk cId="1473643020" sldId="265"/>
        </pc:sldMkLst>
        <pc:spChg chg="mod">
          <ac:chgData name="Stephen Downes" userId="f0dfc684359bc6c7" providerId="LiveId" clId="{2A138123-0822-4938-BB68-E6EED3D53199}" dt="2017-11-15T01:54:58.423" v="3" actId="27636"/>
          <ac:spMkLst>
            <pc:docMk/>
            <pc:sldMk cId="1473643020" sldId="265"/>
            <ac:spMk id="3" creationId="{B1A98FC9-78BD-4708-8D37-D0976C5411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5912-D6F4-4139-8C64-C13E029FD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9662-6F43-4EA6-8DBD-0EABD8471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12B6-8FBC-4277-9013-5DADD8A5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4AF6B-9870-4FB0-9332-4DDB74AF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F6BD-E4BD-4E6B-A575-2FBA1914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54C4-F4DC-4462-B956-8B92A6BF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84D3-41EE-4CA2-97C5-1BB09660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B0E42-C66C-4F0B-9BCE-CA8AB03D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A3D0-EB57-4AD3-B068-CEEB8C5F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D041-B1D7-4DB7-B6E8-7EF4D050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27D5C-B224-409B-8173-4A1024F68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1D142-D870-4A4B-B28A-49088D568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6678A-1FEE-42CC-8BD6-E3885C6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77E6-C374-4A9F-905A-D2FB1A54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BCE1-9108-4C60-BE57-CC812271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3C10-8A22-4069-B4D8-E5407A7B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DE70-60A7-470C-B946-1D893E9E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6169D-6F1A-4E54-9383-F3A8418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F477-0631-469A-9B2D-BC257CC4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A6D73-8144-49B6-8CAF-C4F7AADA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A05E-5CAD-46A9-BB61-4E860512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7E08-5A1C-4974-A479-55FA4D7F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A90C-A7C2-4AE0-9D9D-AD7B432F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F114-087F-4C53-BEDF-2E1296F1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434C-59B4-4B84-8B1D-1C1DB3B4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DDB0-C61B-4E49-A108-D1CC66CF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EA87-CE15-44F8-A337-AEE772BD6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2AFE4-55E1-46F4-9DA1-4EABFD550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2C5A1-1CD0-4465-AAA8-D46AD553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95A17-2598-400C-9BE1-E66D3B58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5539F-47C0-45C4-8ABF-FE06B017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05E1-038C-49AE-A22B-80DB4DB1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A2B1B-0B63-4778-803C-CF4121F8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B6AAD-EEA3-482D-BF41-66462829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7A288-0D5D-4B48-AAB4-DF246243A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22830-E1DD-46E4-8CF2-418900FD9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2AD1D-8E8D-44FF-AC34-5E63A79D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06578-A755-4A5B-A95E-A2E2FC58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AE369-7954-45FF-99FF-A83643B4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BBAE-2A01-4ED4-BF56-50AA84F0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2B26F-7ADE-4D41-AE97-DEA132A9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7CE53-5C0D-4396-B56D-B45099D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602F8-2F70-4C19-87C2-A4B6F5C4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C4F35-8118-44E9-9293-FD2565E4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E34A2-3B22-4A1C-A706-19CACD4D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62471-3BC0-42B5-A6A1-0DE3667A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6AC2-CD8A-43D4-880A-7148F8A0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7261-998B-47B7-91B5-7B602C5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31ED1-085C-4DCF-A786-57ECB6A6B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0C13F-B668-4197-8209-741F2103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A6DCC-D318-40AE-A8C3-BF1B4C6E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70995-5BA0-4FFA-8E99-FD93EDF1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2A9F-3EFF-4A58-98D1-CAF59D49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D96BB-FF99-4C9D-98D9-EF61A9D07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5930D-A767-453A-84DD-721EC4351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FF5D-0798-4F3A-AF41-53AC1EB7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5BAD9-5AE0-464D-81A7-4EA8899E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70AE-D25B-468A-8CF4-A7279701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C446B-F852-48E2-8488-1EADCF7E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A046A-DF03-4D4D-85E6-E2A25131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BBF8-36F7-4681-A014-8B723EF95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294-DA69-4A68-A3F8-65C1221F240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A23F-0299-4AE9-B6BB-07F46B646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0BBBB-CDD8-4251-BC9B-50B55BF11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EF61-F94A-4908-A2E7-57693F5E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Rel1JKOEbI?t=18m23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1000wordphilosophy.wordpress.com/2014/07/14/wittgensteins-private-language-argumen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ownes.ca/presentation/1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MuhFxaT7z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entries/materialism-eliminativ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induction-problem/" TargetMode="External"/><Relationship Id="rId2" Type="http://schemas.openxmlformats.org/officeDocument/2006/relationships/hyperlink" Target="https://www.britannica.com/topic/Platos-probl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F0ArkVDrT8" TargetMode="External"/><Relationship Id="rId4" Type="http://schemas.openxmlformats.org/officeDocument/2006/relationships/hyperlink" Target="http://www.ditext.com/quine/quin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.ca/biology/scarr/2900_Parsimony_Analysis.htm" TargetMode="External"/><Relationship Id="rId2" Type="http://schemas.openxmlformats.org/officeDocument/2006/relationships/hyperlink" Target="https://undsci.berkeley.edu/article/howscienceworks_1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sophypages.com/hy/4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8B94-9EAD-4D47-9CBC-238FBB6AA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MOOCs, OERs and Consciousness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E286A-FB6E-4AC6-B506-5F1601F0A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AU 801 - Advanced Topics and Issues in Distance Education</a:t>
            </a:r>
          </a:p>
          <a:p>
            <a:r>
              <a:rPr lang="en-US" dirty="0"/>
              <a:t>November 14, 2017</a:t>
            </a:r>
          </a:p>
        </p:txBody>
      </p:sp>
    </p:spTree>
    <p:extLst>
      <p:ext uri="{BB962C8B-B14F-4D97-AF65-F5344CB8AC3E}">
        <p14:creationId xmlns:p14="http://schemas.microsoft.com/office/powerpoint/2010/main" val="397948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6"/>
            <a:ext cx="10515600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Here’s the Story</a:t>
            </a:r>
          </a:p>
          <a:p>
            <a:pPr marL="0" indent="0">
              <a:buNone/>
            </a:pPr>
            <a:r>
              <a:rPr lang="en-US" dirty="0"/>
              <a:t>	- the human brain is composed of layers of connected neurons.</a:t>
            </a:r>
          </a:p>
          <a:p>
            <a:pPr marL="0" indent="0">
              <a:buNone/>
            </a:pPr>
            <a:r>
              <a:rPr lang="en-US" dirty="0"/>
              <a:t>		- the top layer (or outermost layer) is the sensory layer. </a:t>
            </a:r>
          </a:p>
          <a:p>
            <a:pPr marL="0" indent="0">
              <a:buNone/>
            </a:pPr>
            <a:r>
              <a:rPr lang="en-US" dirty="0"/>
              <a:t>		- these are densely interconnected with the next layer</a:t>
            </a:r>
          </a:p>
          <a:p>
            <a:pPr marL="0" indent="0">
              <a:buNone/>
            </a:pPr>
            <a:r>
              <a:rPr lang="en-US" dirty="0"/>
              <a:t>	   	- and the next, and so on through the visual cortex</a:t>
            </a:r>
          </a:p>
          <a:p>
            <a:pPr marL="0" indent="0">
              <a:buNone/>
            </a:pPr>
            <a:r>
              <a:rPr lang="en-US" dirty="0"/>
              <a:t>		- through to inner layers, and beyond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dirty="0"/>
              <a:t>- </a:t>
            </a:r>
            <a:r>
              <a:rPr lang="en-US" dirty="0" err="1"/>
              <a:t>Consciousness</a:t>
            </a:r>
            <a:r>
              <a:rPr lang="en-US" i="1" dirty="0" err="1"/>
              <a:t>is</a:t>
            </a:r>
            <a:r>
              <a:rPr lang="en-US" dirty="0"/>
              <a:t> the firing of these inner layers of neurons</a:t>
            </a:r>
          </a:p>
          <a:p>
            <a:pPr marL="0" indent="0">
              <a:buNone/>
            </a:pPr>
            <a:r>
              <a:rPr lang="en-US" sz="1800" dirty="0"/>
              <a:t>		- </a:t>
            </a:r>
            <a:r>
              <a:rPr lang="en-US" dirty="0"/>
              <a:t>the more </a:t>
            </a:r>
            <a:r>
              <a:rPr lang="en-US" dirty="0">
                <a:hlinkClick r:id="rId2"/>
              </a:rPr>
              <a:t>complex</a:t>
            </a:r>
            <a:r>
              <a:rPr lang="en-US" dirty="0"/>
              <a:t> the interaction, </a:t>
            </a:r>
          </a:p>
          <a:p>
            <a:pPr marL="0" indent="0">
              <a:buNone/>
            </a:pPr>
            <a:r>
              <a:rPr lang="en-US" dirty="0"/>
              <a:t>                        the more conscious the person.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102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C0F0F-8AB9-4666-A2C8-BE60826786D5}"/>
              </a:ext>
            </a:extLst>
          </p:cNvPr>
          <p:cNvCxnSpPr>
            <a:cxnSpLocks/>
          </p:cNvCxnSpPr>
          <p:nvPr/>
        </p:nvCxnSpPr>
        <p:spPr>
          <a:xfrm>
            <a:off x="7408025" y="2291885"/>
            <a:ext cx="616525" cy="198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440C08-307D-4E27-8D46-1FCFD5DE3913}"/>
              </a:ext>
            </a:extLst>
          </p:cNvPr>
          <p:cNvCxnSpPr>
            <a:cxnSpLocks/>
          </p:cNvCxnSpPr>
          <p:nvPr/>
        </p:nvCxnSpPr>
        <p:spPr>
          <a:xfrm>
            <a:off x="7368194" y="2657636"/>
            <a:ext cx="741910" cy="11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D468A9-F7E7-40FD-B540-F3AEA4C31A4D}"/>
              </a:ext>
            </a:extLst>
          </p:cNvPr>
          <p:cNvCxnSpPr>
            <a:cxnSpLocks/>
          </p:cNvCxnSpPr>
          <p:nvPr/>
        </p:nvCxnSpPr>
        <p:spPr>
          <a:xfrm>
            <a:off x="7445780" y="3249929"/>
            <a:ext cx="664324" cy="146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0EBAE-C7FF-4AAA-9647-4BB279B3E17B}"/>
              </a:ext>
            </a:extLst>
          </p:cNvPr>
          <p:cNvCxnSpPr>
            <a:cxnSpLocks/>
          </p:cNvCxnSpPr>
          <p:nvPr/>
        </p:nvCxnSpPr>
        <p:spPr>
          <a:xfrm>
            <a:off x="7421013" y="3760465"/>
            <a:ext cx="663113" cy="956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C2B1ED-FD33-4C3E-9703-5465BB60F53F}"/>
              </a:ext>
            </a:extLst>
          </p:cNvPr>
          <p:cNvCxnSpPr>
            <a:cxnSpLocks/>
          </p:cNvCxnSpPr>
          <p:nvPr/>
        </p:nvCxnSpPr>
        <p:spPr>
          <a:xfrm flipH="1">
            <a:off x="7445780" y="2812816"/>
            <a:ext cx="566995" cy="15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298F7-B5BF-48FE-90F3-28B4CFD96C1F}"/>
              </a:ext>
            </a:extLst>
          </p:cNvPr>
          <p:cNvCxnSpPr>
            <a:cxnSpLocks/>
          </p:cNvCxnSpPr>
          <p:nvPr/>
        </p:nvCxnSpPr>
        <p:spPr>
          <a:xfrm flipH="1">
            <a:off x="7458944" y="2291885"/>
            <a:ext cx="553831" cy="25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8DEF7-8D32-4BA3-B677-2416BFE93C46}"/>
              </a:ext>
            </a:extLst>
          </p:cNvPr>
          <p:cNvCxnSpPr>
            <a:cxnSpLocks/>
          </p:cNvCxnSpPr>
          <p:nvPr/>
        </p:nvCxnSpPr>
        <p:spPr>
          <a:xfrm flipH="1">
            <a:off x="7445781" y="3249929"/>
            <a:ext cx="566994" cy="50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D13F94-7289-442C-BFEA-867DB63CA84F}"/>
              </a:ext>
            </a:extLst>
          </p:cNvPr>
          <p:cNvCxnSpPr>
            <a:cxnSpLocks/>
          </p:cNvCxnSpPr>
          <p:nvPr/>
        </p:nvCxnSpPr>
        <p:spPr>
          <a:xfrm flipH="1">
            <a:off x="7382047" y="2290496"/>
            <a:ext cx="630728" cy="36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F70210-189E-46FD-BC3B-43613EACE846}"/>
              </a:ext>
            </a:extLst>
          </p:cNvPr>
          <p:cNvCxnSpPr>
            <a:cxnSpLocks/>
          </p:cNvCxnSpPr>
          <p:nvPr/>
        </p:nvCxnSpPr>
        <p:spPr>
          <a:xfrm flipH="1" flipV="1">
            <a:off x="7445779" y="3248540"/>
            <a:ext cx="616526" cy="9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7EBB1A-8B4C-42E4-AE3D-857230FBB602}"/>
              </a:ext>
            </a:extLst>
          </p:cNvPr>
          <p:cNvCxnSpPr>
            <a:cxnSpLocks/>
          </p:cNvCxnSpPr>
          <p:nvPr/>
        </p:nvCxnSpPr>
        <p:spPr>
          <a:xfrm flipH="1" flipV="1">
            <a:off x="7432791" y="4434491"/>
            <a:ext cx="651336" cy="34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892915-82AF-45C6-80C2-54EF7DCA0F7C}"/>
              </a:ext>
            </a:extLst>
          </p:cNvPr>
          <p:cNvCxnSpPr>
            <a:cxnSpLocks/>
          </p:cNvCxnSpPr>
          <p:nvPr/>
        </p:nvCxnSpPr>
        <p:spPr>
          <a:xfrm flipH="1" flipV="1">
            <a:off x="7432791" y="2289108"/>
            <a:ext cx="604747" cy="52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52111F-11B3-4F88-890D-86DDCF295F2D}"/>
              </a:ext>
            </a:extLst>
          </p:cNvPr>
          <p:cNvCxnSpPr>
            <a:cxnSpLocks/>
          </p:cNvCxnSpPr>
          <p:nvPr/>
        </p:nvCxnSpPr>
        <p:spPr>
          <a:xfrm flipH="1">
            <a:off x="7471933" y="2294819"/>
            <a:ext cx="540842" cy="97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D3E1D95-DC1A-4ECC-860A-AC07681E33BA}"/>
              </a:ext>
            </a:extLst>
          </p:cNvPr>
          <p:cNvSpPr/>
          <p:nvPr/>
        </p:nvSpPr>
        <p:spPr>
          <a:xfrm>
            <a:off x="8052258" y="2657296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884767-7025-4E1D-A90D-A8817F274DCC}"/>
              </a:ext>
            </a:extLst>
          </p:cNvPr>
          <p:cNvSpPr/>
          <p:nvPr/>
        </p:nvSpPr>
        <p:spPr>
          <a:xfrm>
            <a:off x="8052258" y="2137750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C1C09E-F498-4BD1-B6B3-4E3267AE217C}"/>
              </a:ext>
            </a:extLst>
          </p:cNvPr>
          <p:cNvSpPr/>
          <p:nvPr/>
        </p:nvSpPr>
        <p:spPr>
          <a:xfrm>
            <a:off x="8052259" y="3138050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27C5D4-3B80-450C-9FEB-B0A4B7665EB8}"/>
              </a:ext>
            </a:extLst>
          </p:cNvPr>
          <p:cNvSpPr/>
          <p:nvPr/>
        </p:nvSpPr>
        <p:spPr>
          <a:xfrm>
            <a:off x="8052260" y="3657596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1A95BB-C05B-4BA2-A476-D5060DEE0E2A}"/>
              </a:ext>
            </a:extLst>
          </p:cNvPr>
          <p:cNvSpPr/>
          <p:nvPr/>
        </p:nvSpPr>
        <p:spPr>
          <a:xfrm>
            <a:off x="8052261" y="4177142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A06A47-9AE5-46B5-A897-F481E6EA149E}"/>
              </a:ext>
            </a:extLst>
          </p:cNvPr>
          <p:cNvSpPr/>
          <p:nvPr/>
        </p:nvSpPr>
        <p:spPr>
          <a:xfrm>
            <a:off x="8052261" y="4657896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1198F2-6DBA-4BF9-B18F-F4A5C286CE12}"/>
              </a:ext>
            </a:extLst>
          </p:cNvPr>
          <p:cNvSpPr/>
          <p:nvPr/>
        </p:nvSpPr>
        <p:spPr>
          <a:xfrm>
            <a:off x="7060271" y="26822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6B1DB9-FC86-402F-8192-71EE22D8DEC8}"/>
              </a:ext>
            </a:extLst>
          </p:cNvPr>
          <p:cNvSpPr/>
          <p:nvPr/>
        </p:nvSpPr>
        <p:spPr>
          <a:xfrm>
            <a:off x="7060271" y="21626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0747F4-0B03-4272-A0B5-1A8D3111E987}"/>
              </a:ext>
            </a:extLst>
          </p:cNvPr>
          <p:cNvSpPr/>
          <p:nvPr/>
        </p:nvSpPr>
        <p:spPr>
          <a:xfrm>
            <a:off x="7060272" y="31629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3B5B3E-A658-4F1D-B788-95F6B0EC45B3}"/>
              </a:ext>
            </a:extLst>
          </p:cNvPr>
          <p:cNvSpPr/>
          <p:nvPr/>
        </p:nvSpPr>
        <p:spPr>
          <a:xfrm>
            <a:off x="7060273" y="36825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85AAB3-EB3A-4CA0-9199-AD5AAD346832}"/>
              </a:ext>
            </a:extLst>
          </p:cNvPr>
          <p:cNvSpPr/>
          <p:nvPr/>
        </p:nvSpPr>
        <p:spPr>
          <a:xfrm>
            <a:off x="7060274" y="4202081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4CE6B1-16AD-44C6-9D45-113EA33DDC23}"/>
              </a:ext>
            </a:extLst>
          </p:cNvPr>
          <p:cNvSpPr/>
          <p:nvPr/>
        </p:nvSpPr>
        <p:spPr>
          <a:xfrm>
            <a:off x="7060274" y="46828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93A6E7-4A3B-4C98-9802-8026F2BAFFD8}"/>
              </a:ext>
            </a:extLst>
          </p:cNvPr>
          <p:cNvSpPr/>
          <p:nvPr/>
        </p:nvSpPr>
        <p:spPr>
          <a:xfrm>
            <a:off x="6118163" y="26822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576C12-8484-4620-8623-3362710BA4D7}"/>
              </a:ext>
            </a:extLst>
          </p:cNvPr>
          <p:cNvSpPr/>
          <p:nvPr/>
        </p:nvSpPr>
        <p:spPr>
          <a:xfrm>
            <a:off x="6118163" y="2162689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91C2B8-B7CB-4D7E-9F15-9BF88C02CAF8}"/>
              </a:ext>
            </a:extLst>
          </p:cNvPr>
          <p:cNvSpPr/>
          <p:nvPr/>
        </p:nvSpPr>
        <p:spPr>
          <a:xfrm>
            <a:off x="6118164" y="3162989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235488-ED56-41C2-ACD9-C04C502DF9A5}"/>
              </a:ext>
            </a:extLst>
          </p:cNvPr>
          <p:cNvSpPr/>
          <p:nvPr/>
        </p:nvSpPr>
        <p:spPr>
          <a:xfrm>
            <a:off x="6118165" y="36825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83A5955-6C20-473F-BE6B-B04B190FB3BD}"/>
              </a:ext>
            </a:extLst>
          </p:cNvPr>
          <p:cNvSpPr/>
          <p:nvPr/>
        </p:nvSpPr>
        <p:spPr>
          <a:xfrm>
            <a:off x="6118166" y="4202081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7EE706-5846-453C-86AA-C3C6F9B8BA7E}"/>
              </a:ext>
            </a:extLst>
          </p:cNvPr>
          <p:cNvSpPr/>
          <p:nvPr/>
        </p:nvSpPr>
        <p:spPr>
          <a:xfrm>
            <a:off x="6118166" y="46828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5EE246-79A8-49B0-B86B-B91DC08F40F7}"/>
              </a:ext>
            </a:extLst>
          </p:cNvPr>
          <p:cNvSpPr/>
          <p:nvPr/>
        </p:nvSpPr>
        <p:spPr>
          <a:xfrm>
            <a:off x="5176052" y="26822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6CEEEA-B91B-4CB6-977E-03AF3D58B48D}"/>
              </a:ext>
            </a:extLst>
          </p:cNvPr>
          <p:cNvSpPr/>
          <p:nvPr/>
        </p:nvSpPr>
        <p:spPr>
          <a:xfrm>
            <a:off x="5176052" y="2162689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B45E50-6258-459B-8B87-BA16A77F6C2F}"/>
              </a:ext>
            </a:extLst>
          </p:cNvPr>
          <p:cNvSpPr/>
          <p:nvPr/>
        </p:nvSpPr>
        <p:spPr>
          <a:xfrm>
            <a:off x="5176053" y="3162989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06F16A-478A-4308-B6FD-C23329C2F5D9}"/>
              </a:ext>
            </a:extLst>
          </p:cNvPr>
          <p:cNvSpPr/>
          <p:nvPr/>
        </p:nvSpPr>
        <p:spPr>
          <a:xfrm>
            <a:off x="5176054" y="36825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42E96E-26A2-47E6-A4B1-5713AFEA49F7}"/>
              </a:ext>
            </a:extLst>
          </p:cNvPr>
          <p:cNvSpPr/>
          <p:nvPr/>
        </p:nvSpPr>
        <p:spPr>
          <a:xfrm>
            <a:off x="5176055" y="4202081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4F5087-1AE3-444C-81DB-60ABC301A377}"/>
              </a:ext>
            </a:extLst>
          </p:cNvPr>
          <p:cNvSpPr/>
          <p:nvPr/>
        </p:nvSpPr>
        <p:spPr>
          <a:xfrm>
            <a:off x="5176055" y="4682835"/>
            <a:ext cx="343593" cy="3103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1941BD-FCD2-457D-A40A-86AB3A34FA49}"/>
              </a:ext>
            </a:extLst>
          </p:cNvPr>
          <p:cNvSpPr/>
          <p:nvPr/>
        </p:nvSpPr>
        <p:spPr>
          <a:xfrm>
            <a:off x="4294904" y="26822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F9B6340-9ADC-4995-9DCC-8AB270155E37}"/>
              </a:ext>
            </a:extLst>
          </p:cNvPr>
          <p:cNvSpPr/>
          <p:nvPr/>
        </p:nvSpPr>
        <p:spPr>
          <a:xfrm>
            <a:off x="4294904" y="21626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D2072-2092-4613-A9C5-1B2981AB1740}"/>
              </a:ext>
            </a:extLst>
          </p:cNvPr>
          <p:cNvSpPr/>
          <p:nvPr/>
        </p:nvSpPr>
        <p:spPr>
          <a:xfrm>
            <a:off x="4294905" y="31629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18C18F-20B0-48F7-940F-C03048799EE6}"/>
              </a:ext>
            </a:extLst>
          </p:cNvPr>
          <p:cNvSpPr/>
          <p:nvPr/>
        </p:nvSpPr>
        <p:spPr>
          <a:xfrm>
            <a:off x="4294906" y="36825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7F4DCC-5E11-4366-A230-A2B452E94124}"/>
              </a:ext>
            </a:extLst>
          </p:cNvPr>
          <p:cNvSpPr/>
          <p:nvPr/>
        </p:nvSpPr>
        <p:spPr>
          <a:xfrm>
            <a:off x="4294907" y="4202081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0122A3-080B-40F2-B8AF-D50E6984DD52}"/>
              </a:ext>
            </a:extLst>
          </p:cNvPr>
          <p:cNvSpPr/>
          <p:nvPr/>
        </p:nvSpPr>
        <p:spPr>
          <a:xfrm>
            <a:off x="4294907" y="46828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D60AA66-E70B-4094-BE64-ECCBCCB2300E}"/>
              </a:ext>
            </a:extLst>
          </p:cNvPr>
          <p:cNvSpPr/>
          <p:nvPr/>
        </p:nvSpPr>
        <p:spPr>
          <a:xfrm>
            <a:off x="3293391" y="26822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2F4440-EED3-40A8-8502-65D55483DED4}"/>
              </a:ext>
            </a:extLst>
          </p:cNvPr>
          <p:cNvSpPr/>
          <p:nvPr/>
        </p:nvSpPr>
        <p:spPr>
          <a:xfrm>
            <a:off x="3293391" y="21626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33CDA4-067C-4EFB-A132-4FF44E1BC5A6}"/>
              </a:ext>
            </a:extLst>
          </p:cNvPr>
          <p:cNvSpPr/>
          <p:nvPr/>
        </p:nvSpPr>
        <p:spPr>
          <a:xfrm>
            <a:off x="3293392" y="3162989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0C34A75-4815-4CF9-AACA-730C6E5E90CD}"/>
              </a:ext>
            </a:extLst>
          </p:cNvPr>
          <p:cNvSpPr/>
          <p:nvPr/>
        </p:nvSpPr>
        <p:spPr>
          <a:xfrm>
            <a:off x="3293393" y="36825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1DA9FB3-8820-4F95-AEEB-F329E280B304}"/>
              </a:ext>
            </a:extLst>
          </p:cNvPr>
          <p:cNvSpPr/>
          <p:nvPr/>
        </p:nvSpPr>
        <p:spPr>
          <a:xfrm>
            <a:off x="3293394" y="4202081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6301A98-3646-4824-A867-E67465EF8181}"/>
              </a:ext>
            </a:extLst>
          </p:cNvPr>
          <p:cNvSpPr/>
          <p:nvPr/>
        </p:nvSpPr>
        <p:spPr>
          <a:xfrm>
            <a:off x="3293394" y="4682835"/>
            <a:ext cx="343593" cy="310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25C0A0-4D6F-44E7-B961-9D78138D2641}"/>
              </a:ext>
            </a:extLst>
          </p:cNvPr>
          <p:cNvCxnSpPr>
            <a:cxnSpLocks/>
          </p:cNvCxnSpPr>
          <p:nvPr/>
        </p:nvCxnSpPr>
        <p:spPr>
          <a:xfrm>
            <a:off x="3654741" y="2344877"/>
            <a:ext cx="616525" cy="198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A70A7A5-D86A-46D1-885C-8283649284FA}"/>
              </a:ext>
            </a:extLst>
          </p:cNvPr>
          <p:cNvCxnSpPr>
            <a:cxnSpLocks/>
          </p:cNvCxnSpPr>
          <p:nvPr/>
        </p:nvCxnSpPr>
        <p:spPr>
          <a:xfrm>
            <a:off x="3614910" y="2710628"/>
            <a:ext cx="741910" cy="11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873C99-3FE0-492E-9D73-9D7D86F0E3AA}"/>
              </a:ext>
            </a:extLst>
          </p:cNvPr>
          <p:cNvCxnSpPr>
            <a:cxnSpLocks/>
          </p:cNvCxnSpPr>
          <p:nvPr/>
        </p:nvCxnSpPr>
        <p:spPr>
          <a:xfrm>
            <a:off x="3692496" y="3302921"/>
            <a:ext cx="664324" cy="146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C56894F-5A72-48B8-8773-7D284F53187E}"/>
              </a:ext>
            </a:extLst>
          </p:cNvPr>
          <p:cNvCxnSpPr>
            <a:cxnSpLocks/>
          </p:cNvCxnSpPr>
          <p:nvPr/>
        </p:nvCxnSpPr>
        <p:spPr>
          <a:xfrm>
            <a:off x="3667729" y="3813457"/>
            <a:ext cx="663113" cy="956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BF869C0-598E-4B5C-B09B-95F11561CC59}"/>
              </a:ext>
            </a:extLst>
          </p:cNvPr>
          <p:cNvCxnSpPr>
            <a:cxnSpLocks/>
          </p:cNvCxnSpPr>
          <p:nvPr/>
        </p:nvCxnSpPr>
        <p:spPr>
          <a:xfrm flipH="1">
            <a:off x="3692496" y="2865808"/>
            <a:ext cx="566995" cy="15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9786533-1017-4955-8271-2A272D11D704}"/>
              </a:ext>
            </a:extLst>
          </p:cNvPr>
          <p:cNvCxnSpPr>
            <a:cxnSpLocks/>
          </p:cNvCxnSpPr>
          <p:nvPr/>
        </p:nvCxnSpPr>
        <p:spPr>
          <a:xfrm flipH="1">
            <a:off x="3705660" y="2344877"/>
            <a:ext cx="553831" cy="25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E1ACF0-51DF-4956-9E62-D7AA6B2BD12E}"/>
              </a:ext>
            </a:extLst>
          </p:cNvPr>
          <p:cNvCxnSpPr>
            <a:cxnSpLocks/>
          </p:cNvCxnSpPr>
          <p:nvPr/>
        </p:nvCxnSpPr>
        <p:spPr>
          <a:xfrm flipH="1">
            <a:off x="3692497" y="3302921"/>
            <a:ext cx="566994" cy="50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E3DBB33-ACB7-4798-B470-ACF41194A323}"/>
              </a:ext>
            </a:extLst>
          </p:cNvPr>
          <p:cNvCxnSpPr>
            <a:cxnSpLocks/>
          </p:cNvCxnSpPr>
          <p:nvPr/>
        </p:nvCxnSpPr>
        <p:spPr>
          <a:xfrm flipH="1">
            <a:off x="3628763" y="2343488"/>
            <a:ext cx="630728" cy="36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58267FA-4BF6-42CF-B36A-199FA017BB6B}"/>
              </a:ext>
            </a:extLst>
          </p:cNvPr>
          <p:cNvCxnSpPr>
            <a:cxnSpLocks/>
          </p:cNvCxnSpPr>
          <p:nvPr/>
        </p:nvCxnSpPr>
        <p:spPr>
          <a:xfrm flipH="1" flipV="1">
            <a:off x="3692495" y="3301532"/>
            <a:ext cx="616526" cy="9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9EABA3-4ED5-4E87-B6DB-D6D6D7B2932F}"/>
              </a:ext>
            </a:extLst>
          </p:cNvPr>
          <p:cNvCxnSpPr>
            <a:cxnSpLocks/>
          </p:cNvCxnSpPr>
          <p:nvPr/>
        </p:nvCxnSpPr>
        <p:spPr>
          <a:xfrm flipH="1" flipV="1">
            <a:off x="3679507" y="4487483"/>
            <a:ext cx="651336" cy="34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A18D3B-83FD-462B-B042-1E8AF313F816}"/>
              </a:ext>
            </a:extLst>
          </p:cNvPr>
          <p:cNvCxnSpPr>
            <a:cxnSpLocks/>
          </p:cNvCxnSpPr>
          <p:nvPr/>
        </p:nvCxnSpPr>
        <p:spPr>
          <a:xfrm flipH="1" flipV="1">
            <a:off x="3679507" y="2342100"/>
            <a:ext cx="604747" cy="52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C023E10-6FBF-4404-A272-865E19C9E383}"/>
              </a:ext>
            </a:extLst>
          </p:cNvPr>
          <p:cNvCxnSpPr>
            <a:cxnSpLocks/>
          </p:cNvCxnSpPr>
          <p:nvPr/>
        </p:nvCxnSpPr>
        <p:spPr>
          <a:xfrm flipH="1">
            <a:off x="3718649" y="2347811"/>
            <a:ext cx="540842" cy="97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CEDBE6-9373-42E8-B076-7DE349797D01}"/>
              </a:ext>
            </a:extLst>
          </p:cNvPr>
          <p:cNvCxnSpPr>
            <a:cxnSpLocks/>
          </p:cNvCxnSpPr>
          <p:nvPr/>
        </p:nvCxnSpPr>
        <p:spPr>
          <a:xfrm>
            <a:off x="5261614" y="2676693"/>
            <a:ext cx="616525" cy="198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6BB1D3-4BE7-4FD6-802D-6BCBDE1EB659}"/>
              </a:ext>
            </a:extLst>
          </p:cNvPr>
          <p:cNvCxnSpPr>
            <a:cxnSpLocks/>
          </p:cNvCxnSpPr>
          <p:nvPr/>
        </p:nvCxnSpPr>
        <p:spPr>
          <a:xfrm>
            <a:off x="4595681" y="2710627"/>
            <a:ext cx="741910" cy="11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11EE72-6757-4859-BD88-E764089B7B3E}"/>
              </a:ext>
            </a:extLst>
          </p:cNvPr>
          <p:cNvCxnSpPr>
            <a:cxnSpLocks/>
          </p:cNvCxnSpPr>
          <p:nvPr/>
        </p:nvCxnSpPr>
        <p:spPr>
          <a:xfrm>
            <a:off x="4673267" y="3302920"/>
            <a:ext cx="664324" cy="146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09234C6-0D16-4E6A-8527-FD0538A1DCB2}"/>
              </a:ext>
            </a:extLst>
          </p:cNvPr>
          <p:cNvCxnSpPr>
            <a:cxnSpLocks/>
          </p:cNvCxnSpPr>
          <p:nvPr/>
        </p:nvCxnSpPr>
        <p:spPr>
          <a:xfrm>
            <a:off x="4648500" y="3813456"/>
            <a:ext cx="663113" cy="956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25F871B-69BD-4B4D-9BC6-B8C421F42923}"/>
              </a:ext>
            </a:extLst>
          </p:cNvPr>
          <p:cNvCxnSpPr>
            <a:cxnSpLocks/>
          </p:cNvCxnSpPr>
          <p:nvPr/>
        </p:nvCxnSpPr>
        <p:spPr>
          <a:xfrm flipH="1">
            <a:off x="4673267" y="2865807"/>
            <a:ext cx="566995" cy="15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918E80-ACFA-40F9-A43C-75F44D9A3AAF}"/>
              </a:ext>
            </a:extLst>
          </p:cNvPr>
          <p:cNvCxnSpPr>
            <a:cxnSpLocks/>
          </p:cNvCxnSpPr>
          <p:nvPr/>
        </p:nvCxnSpPr>
        <p:spPr>
          <a:xfrm flipH="1">
            <a:off x="4686431" y="2344876"/>
            <a:ext cx="553831" cy="25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08BE318-6C3F-4000-AEC4-ABEE0CA770DA}"/>
              </a:ext>
            </a:extLst>
          </p:cNvPr>
          <p:cNvCxnSpPr>
            <a:cxnSpLocks/>
          </p:cNvCxnSpPr>
          <p:nvPr/>
        </p:nvCxnSpPr>
        <p:spPr>
          <a:xfrm flipH="1">
            <a:off x="4673268" y="3302920"/>
            <a:ext cx="566994" cy="50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BD882D4-53AC-4BC8-871F-59DFE079BC3E}"/>
              </a:ext>
            </a:extLst>
          </p:cNvPr>
          <p:cNvCxnSpPr>
            <a:cxnSpLocks/>
          </p:cNvCxnSpPr>
          <p:nvPr/>
        </p:nvCxnSpPr>
        <p:spPr>
          <a:xfrm flipH="1">
            <a:off x="4609534" y="2343487"/>
            <a:ext cx="630728" cy="36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D618F16-8A5D-4B22-9A0C-5D7CED8243BC}"/>
              </a:ext>
            </a:extLst>
          </p:cNvPr>
          <p:cNvCxnSpPr>
            <a:cxnSpLocks/>
          </p:cNvCxnSpPr>
          <p:nvPr/>
        </p:nvCxnSpPr>
        <p:spPr>
          <a:xfrm flipH="1" flipV="1">
            <a:off x="4673266" y="3301531"/>
            <a:ext cx="616526" cy="9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5D496AB-61FA-4343-A85F-47F489A0A37F}"/>
              </a:ext>
            </a:extLst>
          </p:cNvPr>
          <p:cNvCxnSpPr>
            <a:cxnSpLocks/>
          </p:cNvCxnSpPr>
          <p:nvPr/>
        </p:nvCxnSpPr>
        <p:spPr>
          <a:xfrm flipH="1" flipV="1">
            <a:off x="4660278" y="4487482"/>
            <a:ext cx="651336" cy="34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F020232-040C-4D9B-A877-164904B3C5A4}"/>
              </a:ext>
            </a:extLst>
          </p:cNvPr>
          <p:cNvCxnSpPr>
            <a:cxnSpLocks/>
          </p:cNvCxnSpPr>
          <p:nvPr/>
        </p:nvCxnSpPr>
        <p:spPr>
          <a:xfrm flipH="1" flipV="1">
            <a:off x="4660278" y="2342099"/>
            <a:ext cx="604747" cy="52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DBB550B-6034-4036-B513-3C263C3A98B3}"/>
              </a:ext>
            </a:extLst>
          </p:cNvPr>
          <p:cNvCxnSpPr>
            <a:cxnSpLocks/>
          </p:cNvCxnSpPr>
          <p:nvPr/>
        </p:nvCxnSpPr>
        <p:spPr>
          <a:xfrm flipH="1">
            <a:off x="4699420" y="2347810"/>
            <a:ext cx="540842" cy="97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69CB69-0CFE-418C-820F-6C3D9F564C67}"/>
              </a:ext>
            </a:extLst>
          </p:cNvPr>
          <p:cNvCxnSpPr>
            <a:cxnSpLocks/>
          </p:cNvCxnSpPr>
          <p:nvPr/>
        </p:nvCxnSpPr>
        <p:spPr>
          <a:xfrm>
            <a:off x="5478941" y="2266593"/>
            <a:ext cx="616525" cy="198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4511D4-0843-43F9-9D0C-55CEE2CF9B77}"/>
              </a:ext>
            </a:extLst>
          </p:cNvPr>
          <p:cNvCxnSpPr>
            <a:cxnSpLocks/>
          </p:cNvCxnSpPr>
          <p:nvPr/>
        </p:nvCxnSpPr>
        <p:spPr>
          <a:xfrm>
            <a:off x="5439110" y="2632344"/>
            <a:ext cx="741910" cy="11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A4EE69A-01D3-40AC-A0F6-9AFC709984E0}"/>
              </a:ext>
            </a:extLst>
          </p:cNvPr>
          <p:cNvCxnSpPr>
            <a:cxnSpLocks/>
          </p:cNvCxnSpPr>
          <p:nvPr/>
        </p:nvCxnSpPr>
        <p:spPr>
          <a:xfrm>
            <a:off x="5516696" y="3224637"/>
            <a:ext cx="664324" cy="146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4A30709-B817-49BA-9B8A-774EA7EEE924}"/>
              </a:ext>
            </a:extLst>
          </p:cNvPr>
          <p:cNvCxnSpPr>
            <a:cxnSpLocks/>
          </p:cNvCxnSpPr>
          <p:nvPr/>
        </p:nvCxnSpPr>
        <p:spPr>
          <a:xfrm>
            <a:off x="5491929" y="3735173"/>
            <a:ext cx="663113" cy="956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DF4082F-D926-40F3-BF0A-E8BE729B422B}"/>
              </a:ext>
            </a:extLst>
          </p:cNvPr>
          <p:cNvCxnSpPr>
            <a:cxnSpLocks/>
          </p:cNvCxnSpPr>
          <p:nvPr/>
        </p:nvCxnSpPr>
        <p:spPr>
          <a:xfrm flipH="1">
            <a:off x="5516696" y="2787524"/>
            <a:ext cx="566995" cy="15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768ABBA-9CF3-43F7-A7AB-BA593F58E650}"/>
              </a:ext>
            </a:extLst>
          </p:cNvPr>
          <p:cNvCxnSpPr>
            <a:cxnSpLocks/>
          </p:cNvCxnSpPr>
          <p:nvPr/>
        </p:nvCxnSpPr>
        <p:spPr>
          <a:xfrm flipH="1">
            <a:off x="5529860" y="2266593"/>
            <a:ext cx="553831" cy="25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DB1305B-9326-479E-955D-AAC491BCFA12}"/>
              </a:ext>
            </a:extLst>
          </p:cNvPr>
          <p:cNvCxnSpPr>
            <a:cxnSpLocks/>
          </p:cNvCxnSpPr>
          <p:nvPr/>
        </p:nvCxnSpPr>
        <p:spPr>
          <a:xfrm flipH="1">
            <a:off x="5516697" y="3224637"/>
            <a:ext cx="566994" cy="50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45BF5A-CA01-4196-9D8D-4BCDB9B0C065}"/>
              </a:ext>
            </a:extLst>
          </p:cNvPr>
          <p:cNvCxnSpPr>
            <a:cxnSpLocks/>
          </p:cNvCxnSpPr>
          <p:nvPr/>
        </p:nvCxnSpPr>
        <p:spPr>
          <a:xfrm flipH="1">
            <a:off x="5452963" y="2265204"/>
            <a:ext cx="630728" cy="36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3FF370C-47FF-4858-BC1B-06E7F1E82902}"/>
              </a:ext>
            </a:extLst>
          </p:cNvPr>
          <p:cNvCxnSpPr>
            <a:cxnSpLocks/>
          </p:cNvCxnSpPr>
          <p:nvPr/>
        </p:nvCxnSpPr>
        <p:spPr>
          <a:xfrm flipH="1" flipV="1">
            <a:off x="5516695" y="3223248"/>
            <a:ext cx="616526" cy="9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1557E62-0FF7-4A7B-ABB6-1D6A7CCE3B29}"/>
              </a:ext>
            </a:extLst>
          </p:cNvPr>
          <p:cNvCxnSpPr>
            <a:cxnSpLocks/>
          </p:cNvCxnSpPr>
          <p:nvPr/>
        </p:nvCxnSpPr>
        <p:spPr>
          <a:xfrm flipH="1" flipV="1">
            <a:off x="5503707" y="4409199"/>
            <a:ext cx="651336" cy="34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B71766-4DF2-4ED4-9028-1C785CEE6641}"/>
              </a:ext>
            </a:extLst>
          </p:cNvPr>
          <p:cNvCxnSpPr>
            <a:cxnSpLocks/>
          </p:cNvCxnSpPr>
          <p:nvPr/>
        </p:nvCxnSpPr>
        <p:spPr>
          <a:xfrm flipH="1" flipV="1">
            <a:off x="5503707" y="2263816"/>
            <a:ext cx="604747" cy="52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A6993-B935-4BB6-8F70-06A2F356ED2F}"/>
              </a:ext>
            </a:extLst>
          </p:cNvPr>
          <p:cNvCxnSpPr>
            <a:cxnSpLocks/>
          </p:cNvCxnSpPr>
          <p:nvPr/>
        </p:nvCxnSpPr>
        <p:spPr>
          <a:xfrm flipH="1">
            <a:off x="5542849" y="2269527"/>
            <a:ext cx="540842" cy="97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5682170-E2E7-41C0-AFA3-0F957A35787D}"/>
              </a:ext>
            </a:extLst>
          </p:cNvPr>
          <p:cNvCxnSpPr>
            <a:cxnSpLocks/>
          </p:cNvCxnSpPr>
          <p:nvPr/>
        </p:nvCxnSpPr>
        <p:spPr>
          <a:xfrm>
            <a:off x="6455867" y="2291885"/>
            <a:ext cx="616525" cy="198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C190BE5-9F59-4EF2-937D-E62BC29DD7F7}"/>
              </a:ext>
            </a:extLst>
          </p:cNvPr>
          <p:cNvCxnSpPr>
            <a:cxnSpLocks/>
          </p:cNvCxnSpPr>
          <p:nvPr/>
        </p:nvCxnSpPr>
        <p:spPr>
          <a:xfrm>
            <a:off x="6416036" y="2657636"/>
            <a:ext cx="741910" cy="11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6E911AC-7447-4582-BC69-BE6E1F8B900C}"/>
              </a:ext>
            </a:extLst>
          </p:cNvPr>
          <p:cNvCxnSpPr>
            <a:cxnSpLocks/>
          </p:cNvCxnSpPr>
          <p:nvPr/>
        </p:nvCxnSpPr>
        <p:spPr>
          <a:xfrm>
            <a:off x="6493622" y="3249929"/>
            <a:ext cx="664324" cy="1467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0B6B10C-366A-4896-9128-90F99647F54A}"/>
              </a:ext>
            </a:extLst>
          </p:cNvPr>
          <p:cNvCxnSpPr>
            <a:cxnSpLocks/>
          </p:cNvCxnSpPr>
          <p:nvPr/>
        </p:nvCxnSpPr>
        <p:spPr>
          <a:xfrm>
            <a:off x="6468855" y="3760465"/>
            <a:ext cx="663113" cy="956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32E4F68-585B-47D1-851E-D4AA9EF5362F}"/>
              </a:ext>
            </a:extLst>
          </p:cNvPr>
          <p:cNvCxnSpPr>
            <a:cxnSpLocks/>
          </p:cNvCxnSpPr>
          <p:nvPr/>
        </p:nvCxnSpPr>
        <p:spPr>
          <a:xfrm flipH="1">
            <a:off x="6493622" y="2812816"/>
            <a:ext cx="566995" cy="155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507F5F7-39CF-4F46-B4EA-EB330C5227A1}"/>
              </a:ext>
            </a:extLst>
          </p:cNvPr>
          <p:cNvCxnSpPr>
            <a:cxnSpLocks/>
          </p:cNvCxnSpPr>
          <p:nvPr/>
        </p:nvCxnSpPr>
        <p:spPr>
          <a:xfrm flipH="1">
            <a:off x="6506786" y="2291885"/>
            <a:ext cx="553831" cy="25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0D0AD4-EB8C-4A4B-99AD-A626F4504D59}"/>
              </a:ext>
            </a:extLst>
          </p:cNvPr>
          <p:cNvCxnSpPr>
            <a:cxnSpLocks/>
          </p:cNvCxnSpPr>
          <p:nvPr/>
        </p:nvCxnSpPr>
        <p:spPr>
          <a:xfrm flipH="1">
            <a:off x="6493623" y="3249929"/>
            <a:ext cx="566994" cy="50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964625E-BB2E-4011-8C01-DED14E2C06F2}"/>
              </a:ext>
            </a:extLst>
          </p:cNvPr>
          <p:cNvCxnSpPr>
            <a:cxnSpLocks/>
          </p:cNvCxnSpPr>
          <p:nvPr/>
        </p:nvCxnSpPr>
        <p:spPr>
          <a:xfrm flipH="1">
            <a:off x="6429889" y="2290496"/>
            <a:ext cx="630728" cy="36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AF994CB-91DD-48E9-B651-17847F56D1DD}"/>
              </a:ext>
            </a:extLst>
          </p:cNvPr>
          <p:cNvCxnSpPr>
            <a:cxnSpLocks/>
          </p:cNvCxnSpPr>
          <p:nvPr/>
        </p:nvCxnSpPr>
        <p:spPr>
          <a:xfrm flipH="1" flipV="1">
            <a:off x="6493621" y="3248540"/>
            <a:ext cx="616526" cy="9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3D89479-98E1-437C-BBE9-AF96772C2159}"/>
              </a:ext>
            </a:extLst>
          </p:cNvPr>
          <p:cNvCxnSpPr>
            <a:cxnSpLocks/>
          </p:cNvCxnSpPr>
          <p:nvPr/>
        </p:nvCxnSpPr>
        <p:spPr>
          <a:xfrm flipH="1" flipV="1">
            <a:off x="6480633" y="4434491"/>
            <a:ext cx="651336" cy="34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3B53E10-449A-44BA-8BFE-7CF5ED2D2340}"/>
              </a:ext>
            </a:extLst>
          </p:cNvPr>
          <p:cNvCxnSpPr>
            <a:cxnSpLocks/>
          </p:cNvCxnSpPr>
          <p:nvPr/>
        </p:nvCxnSpPr>
        <p:spPr>
          <a:xfrm flipH="1" flipV="1">
            <a:off x="6480633" y="2289108"/>
            <a:ext cx="604747" cy="52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C26A97E-6E44-48F0-A45E-495654CC4467}"/>
              </a:ext>
            </a:extLst>
          </p:cNvPr>
          <p:cNvCxnSpPr>
            <a:cxnSpLocks/>
          </p:cNvCxnSpPr>
          <p:nvPr/>
        </p:nvCxnSpPr>
        <p:spPr>
          <a:xfrm flipH="1">
            <a:off x="6519775" y="2294819"/>
            <a:ext cx="540842" cy="979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5C21BFD-D8F2-43C5-9F5F-5845662A4994}"/>
              </a:ext>
            </a:extLst>
          </p:cNvPr>
          <p:cNvSpPr txBox="1"/>
          <p:nvPr/>
        </p:nvSpPr>
        <p:spPr>
          <a:xfrm>
            <a:off x="3032925" y="1715365"/>
            <a:ext cx="864523" cy="37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C65A0B0-2341-41B8-8C63-65D1F53F103A}"/>
              </a:ext>
            </a:extLst>
          </p:cNvPr>
          <p:cNvSpPr txBox="1"/>
          <p:nvPr/>
        </p:nvSpPr>
        <p:spPr>
          <a:xfrm>
            <a:off x="4046782" y="1723850"/>
            <a:ext cx="864523" cy="37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Cortex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8C0BE1-E3C9-43C8-BDE9-7D4A7D8F72A2}"/>
              </a:ext>
            </a:extLst>
          </p:cNvPr>
          <p:cNvSpPr txBox="1"/>
          <p:nvPr/>
        </p:nvSpPr>
        <p:spPr>
          <a:xfrm>
            <a:off x="7263341" y="1722059"/>
            <a:ext cx="102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42A7ADB-CF89-416A-AFF6-C0E59BBB7A6C}"/>
              </a:ext>
            </a:extLst>
          </p:cNvPr>
          <p:cNvSpPr txBox="1"/>
          <p:nvPr/>
        </p:nvSpPr>
        <p:spPr>
          <a:xfrm>
            <a:off x="5351425" y="1740004"/>
            <a:ext cx="108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A38FA38-385C-436F-B957-A187C8F4A0E7}"/>
              </a:ext>
            </a:extLst>
          </p:cNvPr>
          <p:cNvCxnSpPr>
            <a:endCxn id="40" idx="2"/>
          </p:cNvCxnSpPr>
          <p:nvPr/>
        </p:nvCxnSpPr>
        <p:spPr>
          <a:xfrm>
            <a:off x="3705660" y="2388524"/>
            <a:ext cx="589244" cy="44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8E39D40-EB60-4FA4-A024-81982DC7BD66}"/>
              </a:ext>
            </a:extLst>
          </p:cNvPr>
          <p:cNvCxnSpPr>
            <a:cxnSpLocks/>
            <a:stCxn id="48" idx="6"/>
            <a:endCxn id="40" idx="2"/>
          </p:cNvCxnSpPr>
          <p:nvPr/>
        </p:nvCxnSpPr>
        <p:spPr>
          <a:xfrm flipV="1">
            <a:off x="3636985" y="2837406"/>
            <a:ext cx="657919" cy="480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6EE2F15-B24D-41F1-ADF6-A760E491905F}"/>
              </a:ext>
            </a:extLst>
          </p:cNvPr>
          <p:cNvCxnSpPr/>
          <p:nvPr/>
        </p:nvCxnSpPr>
        <p:spPr>
          <a:xfrm>
            <a:off x="4635828" y="2872738"/>
            <a:ext cx="589244" cy="44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BF09746-7B18-4017-9934-42432BEF10A2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525588" y="2837406"/>
            <a:ext cx="592575" cy="429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0689A91-9DD7-4744-892B-F3AE75786163}"/>
              </a:ext>
            </a:extLst>
          </p:cNvPr>
          <p:cNvCxnSpPr/>
          <p:nvPr/>
        </p:nvCxnSpPr>
        <p:spPr>
          <a:xfrm>
            <a:off x="6467276" y="2812816"/>
            <a:ext cx="589244" cy="44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DCE7B54-EFF3-476B-A6FF-06FC1BD72282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6469067" y="2317860"/>
            <a:ext cx="591204" cy="444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3D16D3D-C169-4239-85B5-83BCCA9D1D33}"/>
              </a:ext>
            </a:extLst>
          </p:cNvPr>
          <p:cNvCxnSpPr/>
          <p:nvPr/>
        </p:nvCxnSpPr>
        <p:spPr>
          <a:xfrm>
            <a:off x="7460175" y="3362838"/>
            <a:ext cx="589244" cy="448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D1C005E-6885-4EB4-981A-41AD5909833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7314550" y="3922489"/>
            <a:ext cx="788028" cy="399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D53DFC-45FD-4315-8931-47AA79C6D128}"/>
              </a:ext>
            </a:extLst>
          </p:cNvPr>
          <p:cNvCxnSpPr>
            <a:cxnSpLocks/>
            <a:endCxn id="31" idx="6"/>
          </p:cNvCxnSpPr>
          <p:nvPr/>
        </p:nvCxnSpPr>
        <p:spPr>
          <a:xfrm flipH="1" flipV="1">
            <a:off x="6461758" y="3837706"/>
            <a:ext cx="609312" cy="447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D866D53-3BDD-4A2D-9E5E-FFFA50E520D0}"/>
              </a:ext>
            </a:extLst>
          </p:cNvPr>
          <p:cNvCxnSpPr>
            <a:cxnSpLocks/>
            <a:stCxn id="23" idx="6"/>
            <a:endCxn id="17" idx="2"/>
          </p:cNvCxnSpPr>
          <p:nvPr/>
        </p:nvCxnSpPr>
        <p:spPr>
          <a:xfrm flipV="1">
            <a:off x="7403864" y="2292921"/>
            <a:ext cx="648394" cy="249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9035549-870C-4FCB-B06C-F881D4F249A9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7353549" y="2426262"/>
            <a:ext cx="737540" cy="18212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35D333-F06D-4290-BB03-CD8BF88F4396}"/>
              </a:ext>
            </a:extLst>
          </p:cNvPr>
          <p:cNvCxnSpPr>
            <a:cxnSpLocks/>
            <a:endCxn id="36" idx="5"/>
          </p:cNvCxnSpPr>
          <p:nvPr/>
        </p:nvCxnSpPr>
        <p:spPr>
          <a:xfrm flipH="1" flipV="1">
            <a:off x="5469328" y="3427882"/>
            <a:ext cx="679490" cy="378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DE23C215-4568-477D-A4F2-42B5577CE22A}"/>
              </a:ext>
            </a:extLst>
          </p:cNvPr>
          <p:cNvSpPr txBox="1"/>
          <p:nvPr/>
        </p:nvSpPr>
        <p:spPr>
          <a:xfrm>
            <a:off x="4019111" y="1323365"/>
            <a:ext cx="395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Layers of Neurons in the Brain</a:t>
            </a: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97852BBA-1BDA-46DA-B0BD-F0613A6426CA}"/>
              </a:ext>
            </a:extLst>
          </p:cNvPr>
          <p:cNvSpPr/>
          <p:nvPr/>
        </p:nvSpPr>
        <p:spPr>
          <a:xfrm rot="5400000">
            <a:off x="5726309" y="4679899"/>
            <a:ext cx="206130" cy="11170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41C5B05-809E-4003-A752-5E876BD9E0BB}"/>
              </a:ext>
            </a:extLst>
          </p:cNvPr>
          <p:cNvSpPr txBox="1"/>
          <p:nvPr/>
        </p:nvSpPr>
        <p:spPr>
          <a:xfrm>
            <a:off x="5108947" y="5320386"/>
            <a:ext cx="191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Consciousness</a:t>
            </a:r>
          </a:p>
        </p:txBody>
      </p:sp>
    </p:spTree>
    <p:extLst>
      <p:ext uri="{BB962C8B-B14F-4D97-AF65-F5344CB8AC3E}">
        <p14:creationId xmlns:p14="http://schemas.microsoft.com/office/powerpoint/2010/main" val="2833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7526"/>
            <a:ext cx="10722033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connections are </a:t>
            </a:r>
            <a:r>
              <a:rPr lang="en-US" i="1" dirty="0"/>
              <a:t>self-organizing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neural networks are </a:t>
            </a:r>
            <a:r>
              <a:rPr lang="en-US" i="1" dirty="0"/>
              <a:t>prediction </a:t>
            </a:r>
            <a:r>
              <a:rPr lang="en-US" dirty="0"/>
              <a:t>engines</a:t>
            </a:r>
          </a:p>
          <a:p>
            <a:pPr marL="0" indent="0">
              <a:buNone/>
            </a:pPr>
            <a:r>
              <a:rPr lang="en-US" dirty="0"/>
              <a:t>		- we are constantly predicting what we expect next</a:t>
            </a:r>
          </a:p>
          <a:p>
            <a:pPr marL="0" indent="0">
              <a:buNone/>
            </a:pPr>
            <a:r>
              <a:rPr lang="en-US" dirty="0"/>
              <a:t>		- these appear as sensations (or part of sensations)</a:t>
            </a:r>
          </a:p>
          <a:p>
            <a:pPr marL="0" indent="0">
              <a:buNone/>
            </a:pPr>
            <a:r>
              <a:rPr lang="en-US" dirty="0"/>
              <a:t>		   along with our other sensations</a:t>
            </a:r>
          </a:p>
          <a:p>
            <a:pPr marL="0" indent="0">
              <a:buNone/>
            </a:pPr>
            <a:r>
              <a:rPr lang="en-US" dirty="0"/>
              <a:t>                       - it’s a </a:t>
            </a:r>
            <a:r>
              <a:rPr lang="en-US" i="1" dirty="0"/>
              <a:t>natural</a:t>
            </a:r>
            <a:r>
              <a:rPr lang="en-US" dirty="0"/>
              <a:t> process – no construction, no management</a:t>
            </a:r>
          </a:p>
          <a:p>
            <a:pPr marL="0" indent="0">
              <a:buNone/>
            </a:pPr>
            <a:r>
              <a:rPr lang="en-US" dirty="0"/>
              <a:t>	- this </a:t>
            </a:r>
            <a:r>
              <a:rPr lang="en-US" i="1" dirty="0"/>
              <a:t>includes</a:t>
            </a:r>
            <a:r>
              <a:rPr lang="en-US" dirty="0"/>
              <a:t> language </a:t>
            </a:r>
          </a:p>
          <a:p>
            <a:pPr marL="0" indent="0">
              <a:buNone/>
            </a:pPr>
            <a:r>
              <a:rPr lang="en-US" dirty="0"/>
              <a:t>		- mentally, a language is nothing more than a series of</a:t>
            </a:r>
          </a:p>
          <a:p>
            <a:pPr marL="0" indent="0">
              <a:buNone/>
            </a:pPr>
            <a:r>
              <a:rPr lang="en-US" dirty="0"/>
              <a:t>                         shapes and sounds we read, hear and speak</a:t>
            </a:r>
          </a:p>
          <a:p>
            <a:pPr marL="0" indent="0">
              <a:buNone/>
            </a:pPr>
            <a:r>
              <a:rPr lang="en-US" dirty="0"/>
              <a:t>		- the </a:t>
            </a:r>
            <a:r>
              <a:rPr lang="en-US" i="1" dirty="0"/>
              <a:t>formal</a:t>
            </a:r>
            <a:r>
              <a:rPr lang="en-US" dirty="0"/>
              <a:t> properties of language (syntax, semantics,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   aren’t part of consciousness at all</a:t>
            </a:r>
          </a:p>
        </p:txBody>
      </p:sp>
    </p:spTree>
    <p:extLst>
      <p:ext uri="{BB962C8B-B14F-4D97-AF65-F5344CB8AC3E}">
        <p14:creationId xmlns:p14="http://schemas.microsoft.com/office/powerpoint/2010/main" val="102284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7526"/>
            <a:ext cx="10722033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connections are </a:t>
            </a:r>
            <a:r>
              <a:rPr lang="en-US" i="1" dirty="0"/>
              <a:t>self-organizing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neural networks are </a:t>
            </a:r>
            <a:r>
              <a:rPr lang="en-US" i="1" dirty="0"/>
              <a:t>prediction </a:t>
            </a:r>
            <a:r>
              <a:rPr lang="en-US" dirty="0"/>
              <a:t>engines</a:t>
            </a:r>
          </a:p>
          <a:p>
            <a:pPr marL="0" indent="0">
              <a:buNone/>
            </a:pPr>
            <a:r>
              <a:rPr lang="en-US" dirty="0"/>
              <a:t>		- we are constantly predicting what we expect next</a:t>
            </a:r>
          </a:p>
          <a:p>
            <a:pPr marL="0" indent="0">
              <a:buNone/>
            </a:pPr>
            <a:r>
              <a:rPr lang="en-US" dirty="0"/>
              <a:t>		- these appear as sensations (or part of sensations)</a:t>
            </a:r>
          </a:p>
          <a:p>
            <a:pPr marL="0" indent="0">
              <a:buNone/>
            </a:pPr>
            <a:r>
              <a:rPr lang="en-US" dirty="0"/>
              <a:t>		   along with our other sensations</a:t>
            </a:r>
          </a:p>
          <a:p>
            <a:pPr marL="0" indent="0">
              <a:buNone/>
            </a:pPr>
            <a:r>
              <a:rPr lang="en-US" dirty="0"/>
              <a:t>                       - it’s a </a:t>
            </a:r>
            <a:r>
              <a:rPr lang="en-US" i="1" dirty="0"/>
              <a:t>natural</a:t>
            </a:r>
            <a:r>
              <a:rPr lang="en-US" dirty="0"/>
              <a:t> process – no construction, no management</a:t>
            </a:r>
          </a:p>
          <a:p>
            <a:pPr marL="0" indent="0">
              <a:buNone/>
            </a:pPr>
            <a:r>
              <a:rPr lang="en-US" dirty="0"/>
              <a:t>	- this </a:t>
            </a:r>
            <a:r>
              <a:rPr lang="en-US" i="1" dirty="0"/>
              <a:t>includes</a:t>
            </a:r>
            <a:r>
              <a:rPr lang="en-US" dirty="0"/>
              <a:t> language </a:t>
            </a:r>
          </a:p>
          <a:p>
            <a:pPr marL="0" indent="0">
              <a:buNone/>
            </a:pPr>
            <a:r>
              <a:rPr lang="en-US" dirty="0"/>
              <a:t>		- mentally, a language is nothing more than a series of</a:t>
            </a:r>
          </a:p>
          <a:p>
            <a:pPr marL="0" indent="0">
              <a:buNone/>
            </a:pPr>
            <a:r>
              <a:rPr lang="en-US" dirty="0"/>
              <a:t>                         shapes and sounds we read, hear and speak</a:t>
            </a:r>
          </a:p>
          <a:p>
            <a:pPr marL="0" indent="0">
              <a:buNone/>
            </a:pPr>
            <a:r>
              <a:rPr lang="en-US" dirty="0"/>
              <a:t>		- the </a:t>
            </a:r>
            <a:r>
              <a:rPr lang="en-US" i="1" dirty="0"/>
              <a:t>formal</a:t>
            </a:r>
            <a:r>
              <a:rPr lang="en-US" dirty="0"/>
              <a:t> properties of language (syntax, semantics,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   aren’t part of consciousness at all</a:t>
            </a:r>
          </a:p>
        </p:txBody>
      </p:sp>
    </p:spTree>
    <p:extLst>
      <p:ext uri="{BB962C8B-B14F-4D97-AF65-F5344CB8AC3E}">
        <p14:creationId xmlns:p14="http://schemas.microsoft.com/office/powerpoint/2010/main" val="136860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wd8PQuGuMao/WgnuVhCT6wI/AAAAAAAAK2Y/JsCp0gC9xRAKoOHf2ecYuuEVCHL2tqoBQCLcBGAs/s320/eating%2Bcake.JPG">
            <a:extLst>
              <a:ext uri="{FF2B5EF4-FFF2-40B4-BE49-F238E27FC236}">
                <a16:creationId xmlns:a16="http://schemas.microsoft.com/office/drawing/2014/main" id="{1C8054AB-1BBB-4356-88D5-3A3D51B7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9" y="1623444"/>
            <a:ext cx="4211149" cy="463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CB0BF-35B7-4A8D-BC92-31E99562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87" y="1928527"/>
            <a:ext cx="3698952" cy="41027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6505FB-83C9-49B7-9AF7-A17DB9FC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7526"/>
            <a:ext cx="10722033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Whose cake are you eating?</a:t>
            </a:r>
          </a:p>
        </p:txBody>
      </p:sp>
    </p:spTree>
    <p:extLst>
      <p:ext uri="{BB962C8B-B14F-4D97-AF65-F5344CB8AC3E}">
        <p14:creationId xmlns:p14="http://schemas.microsoft.com/office/powerpoint/2010/main" val="58184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7526"/>
            <a:ext cx="10722033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Semantics is association</a:t>
            </a:r>
          </a:p>
          <a:p>
            <a:pPr marL="0" indent="0">
              <a:buNone/>
            </a:pPr>
            <a:r>
              <a:rPr lang="en-US" dirty="0"/>
              <a:t>	- this isn’t just a statement about language, it’s a statement</a:t>
            </a:r>
          </a:p>
          <a:p>
            <a:pPr marL="0" indent="0">
              <a:buNone/>
            </a:pPr>
            <a:r>
              <a:rPr lang="en-US" dirty="0"/>
              <a:t>	   about knowledge generally</a:t>
            </a:r>
          </a:p>
          <a:p>
            <a:pPr marL="0" indent="0">
              <a:buNone/>
            </a:pPr>
            <a:r>
              <a:rPr lang="en-US" dirty="0"/>
              <a:t>		- people aren’t ‘constructing models’ in their minds, they’re</a:t>
            </a:r>
          </a:p>
          <a:p>
            <a:pPr marL="0" indent="0">
              <a:buNone/>
            </a:pPr>
            <a:r>
              <a:rPr lang="en-US" dirty="0"/>
              <a:t>                         constructing them in the world – in social communities</a:t>
            </a:r>
          </a:p>
          <a:p>
            <a:pPr marL="0" indent="0">
              <a:buNone/>
            </a:pPr>
            <a:r>
              <a:rPr lang="en-US" dirty="0"/>
              <a:t>                      - but if they’re </a:t>
            </a:r>
            <a:r>
              <a:rPr lang="en-US" i="1" dirty="0"/>
              <a:t>learning</a:t>
            </a:r>
            <a:r>
              <a:rPr lang="en-US" dirty="0"/>
              <a:t>, they’re creating associations</a:t>
            </a:r>
          </a:p>
          <a:p>
            <a:pPr marL="0" indent="0">
              <a:buNone/>
            </a:pPr>
            <a:r>
              <a:rPr lang="en-US" dirty="0"/>
              <a:t>                         (which are, literally, connections between neurons)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assertion is the core of Wittgenstein's </a:t>
            </a:r>
            <a:r>
              <a:rPr lang="en-US" dirty="0">
                <a:hlinkClick r:id="rId2"/>
              </a:rPr>
              <a:t>private language argument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23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66" y="1008610"/>
            <a:ext cx="10722033" cy="5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Learning, association, signs</a:t>
            </a:r>
          </a:p>
          <a:p>
            <a:pPr marL="0" indent="0">
              <a:buNone/>
            </a:pPr>
            <a:r>
              <a:rPr lang="en-US" dirty="0"/>
              <a:t>	- A sign is a part of the natural world. </a:t>
            </a:r>
          </a:p>
          <a:p>
            <a:pPr marL="0" indent="0">
              <a:buNone/>
            </a:pPr>
            <a:r>
              <a:rPr lang="en-US" i="1" dirty="0"/>
              <a:t>	- Everything</a:t>
            </a:r>
            <a:r>
              <a:rPr lang="en-US" dirty="0"/>
              <a:t> leaves signs (or traces, or tracks, or indications)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You learn about the future the way you learn about the past, </a:t>
            </a:r>
          </a:p>
          <a:p>
            <a:pPr marL="0" indent="0">
              <a:buNone/>
            </a:pPr>
            <a:r>
              <a:rPr lang="en-US" dirty="0"/>
              <a:t>              by reading the signs - </a:t>
            </a:r>
            <a:r>
              <a:rPr lang="en-US" dirty="0">
                <a:hlinkClick r:id="rId2"/>
              </a:rPr>
              <a:t>http://www.downes.ca/presentation/109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AutoShape 2" descr="Image result for kakadu paintings">
            <a:extLst>
              <a:ext uri="{FF2B5EF4-FFF2-40B4-BE49-F238E27FC236}">
                <a16:creationId xmlns:a16="http://schemas.microsoft.com/office/drawing/2014/main" id="{FA5FAB99-1B26-44F3-80D7-44935039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5767" y="32876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92F21-7FA2-4F5C-86A3-422B12A2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30" y="2648040"/>
            <a:ext cx="3786555" cy="27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Wait, what….? Consciousness?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OK, let’s set the stage:</a:t>
            </a:r>
          </a:p>
          <a:p>
            <a:pPr marL="0" indent="0">
              <a:buNone/>
            </a:pPr>
            <a:r>
              <a:rPr lang="en-US" dirty="0"/>
              <a:t>	- OERs are needed for MOOCs (and open learning generally)</a:t>
            </a:r>
          </a:p>
          <a:p>
            <a:pPr marL="0" indent="0">
              <a:buNone/>
            </a:pPr>
            <a:r>
              <a:rPr lang="en-US" dirty="0"/>
              <a:t>	- MOOCs are based on Connectivism</a:t>
            </a:r>
          </a:p>
          <a:p>
            <a:pPr marL="0" indent="0">
              <a:buNone/>
            </a:pPr>
            <a:r>
              <a:rPr lang="en-US" dirty="0"/>
              <a:t>	- and Connectivism is based on neural networks</a:t>
            </a:r>
          </a:p>
          <a:p>
            <a:pPr marL="0" indent="0">
              <a:buNone/>
            </a:pPr>
            <a:r>
              <a:rPr lang="en-US" dirty="0"/>
              <a:t>	- and neural networks are the source of consciousness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for today, let’s work in the other direction, from our understanding of consciousness, to what learning (MOOCs, OERs) need to be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1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6"/>
            <a:ext cx="10515600" cy="5719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in your head?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No, not zombies.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https://www.youtube.com/watch?v=8MuhFxaT7zo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8199E8-CBD9-447D-B6A8-27DA653DB70C}"/>
              </a:ext>
            </a:extLst>
          </p:cNvPr>
          <p:cNvSpPr/>
          <p:nvPr/>
        </p:nvSpPr>
        <p:spPr>
          <a:xfrm>
            <a:off x="3048000" y="-1603147"/>
            <a:ext cx="6096000" cy="100642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Heather: seeking solutions</a:t>
            </a:r>
          </a:p>
          <a:p>
            <a:endParaRPr lang="en-US" dirty="0"/>
          </a:p>
          <a:p>
            <a:r>
              <a:rPr lang="en-US" dirty="0"/>
              <a:t>Carla Tilley: fleeting sound bites of random data</a:t>
            </a:r>
          </a:p>
          <a:p>
            <a:endParaRPr lang="en-US" dirty="0"/>
          </a:p>
          <a:p>
            <a:r>
              <a:rPr lang="en-US" dirty="0"/>
              <a:t>Nan: planning, budgets, hiring</a:t>
            </a:r>
          </a:p>
          <a:p>
            <a:endParaRPr lang="en-US" dirty="0"/>
          </a:p>
          <a:p>
            <a:r>
              <a:rPr lang="en-US" dirty="0"/>
              <a:t>Corine: awareness of your presence and your surroundings</a:t>
            </a:r>
          </a:p>
          <a:p>
            <a:endParaRPr lang="en-US" dirty="0"/>
          </a:p>
          <a:p>
            <a:r>
              <a:rPr lang="en-US" dirty="0" err="1"/>
              <a:t>Jenaro</a:t>
            </a:r>
            <a:r>
              <a:rPr lang="en-US" dirty="0"/>
              <a:t>: Asking the right questions</a:t>
            </a:r>
          </a:p>
          <a:p>
            <a:endParaRPr lang="en-US" dirty="0"/>
          </a:p>
          <a:p>
            <a:r>
              <a:rPr lang="en-US" dirty="0"/>
              <a:t>Kelli: awareness of stimuli</a:t>
            </a:r>
          </a:p>
          <a:p>
            <a:endParaRPr lang="en-US" dirty="0"/>
          </a:p>
          <a:p>
            <a:r>
              <a:rPr lang="en-US" dirty="0" err="1"/>
              <a:t>leeann</a:t>
            </a:r>
            <a:r>
              <a:rPr lang="en-US" dirty="0"/>
              <a:t>: constant passing thoughts unless meditating</a:t>
            </a:r>
          </a:p>
          <a:p>
            <a:endParaRPr lang="en-US" dirty="0"/>
          </a:p>
          <a:p>
            <a:r>
              <a:rPr lang="en-US" dirty="0"/>
              <a:t>Dianne Conrad: anxiety</a:t>
            </a:r>
          </a:p>
          <a:p>
            <a:endParaRPr lang="en-US" dirty="0"/>
          </a:p>
          <a:p>
            <a:r>
              <a:rPr lang="en-US" dirty="0"/>
              <a:t>Nan: ate too much chocolate today</a:t>
            </a:r>
          </a:p>
          <a:p>
            <a:endParaRPr lang="en-US" dirty="0"/>
          </a:p>
          <a:p>
            <a:r>
              <a:rPr lang="en-US" dirty="0"/>
              <a:t>Jessica: rhizomes</a:t>
            </a:r>
          </a:p>
          <a:p>
            <a:endParaRPr lang="en-US" dirty="0"/>
          </a:p>
          <a:p>
            <a:r>
              <a:rPr lang="en-US" dirty="0"/>
              <a:t>Michael </a:t>
            </a:r>
            <a:r>
              <a:rPr lang="en-US" dirty="0" err="1"/>
              <a:t>Dabrowski</a:t>
            </a:r>
            <a:r>
              <a:rPr lang="en-US" dirty="0"/>
              <a:t>: an emergent property of neurons firing creating a stream of consciousness</a:t>
            </a:r>
          </a:p>
          <a:p>
            <a:endParaRPr lang="en-US" dirty="0"/>
          </a:p>
          <a:p>
            <a:r>
              <a:rPr lang="en-US" dirty="0"/>
              <a:t>Corine: yes mine</a:t>
            </a:r>
          </a:p>
          <a:p>
            <a:endParaRPr lang="en-US" dirty="0"/>
          </a:p>
          <a:p>
            <a:r>
              <a:rPr lang="en-US" dirty="0"/>
              <a:t>Corine: well I am aware that you are there</a:t>
            </a:r>
          </a:p>
          <a:p>
            <a:endParaRPr lang="en-US" dirty="0"/>
          </a:p>
          <a:p>
            <a:r>
              <a:rPr lang="en-US" dirty="0"/>
              <a:t>Kelli: no such thing as too much, Nan...</a:t>
            </a:r>
          </a:p>
          <a:p>
            <a:endParaRPr lang="en-US" dirty="0"/>
          </a:p>
          <a:p>
            <a:r>
              <a:rPr lang="en-US" dirty="0"/>
              <a:t>Jessica: in the Deleuze and </a:t>
            </a:r>
            <a:r>
              <a:rPr lang="en-US" dirty="0" err="1"/>
              <a:t>Guattari</a:t>
            </a:r>
            <a:r>
              <a:rPr lang="en-US" dirty="0"/>
              <a:t> sense ;) </a:t>
            </a:r>
          </a:p>
          <a:p>
            <a:endParaRPr lang="en-US" dirty="0"/>
          </a:p>
          <a:p>
            <a:r>
              <a:rPr lang="en-US" dirty="0"/>
              <a:t>Nan: Term paper and the need to finish writing it</a:t>
            </a:r>
          </a:p>
          <a:p>
            <a:endParaRPr lang="en-US" dirty="0"/>
          </a:p>
          <a:p>
            <a:r>
              <a:rPr lang="en-US" dirty="0"/>
              <a:t>Lisa: concern about my son</a:t>
            </a:r>
          </a:p>
          <a:p>
            <a:endParaRPr lang="en-US" dirty="0"/>
          </a:p>
          <a:p>
            <a:r>
              <a:rPr lang="en-US" dirty="0" err="1"/>
              <a:t>leeann</a:t>
            </a:r>
            <a:r>
              <a:rPr lang="en-US" dirty="0"/>
              <a:t>: coaching myself to quiet mind</a:t>
            </a:r>
          </a:p>
        </p:txBody>
      </p:sp>
    </p:spTree>
    <p:extLst>
      <p:ext uri="{BB962C8B-B14F-4D97-AF65-F5344CB8AC3E}">
        <p14:creationId xmlns:p14="http://schemas.microsoft.com/office/powerpoint/2010/main" val="98291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Consciousness as sensation</a:t>
            </a:r>
          </a:p>
          <a:p>
            <a:pPr marL="0" indent="0">
              <a:buNone/>
            </a:pPr>
            <a:r>
              <a:rPr lang="en-US" dirty="0"/>
              <a:t>	- that is, sensation as the </a:t>
            </a:r>
            <a:r>
              <a:rPr lang="en-US" i="1" dirty="0"/>
              <a:t>whole</a:t>
            </a:r>
            <a:r>
              <a:rPr lang="en-US" dirty="0"/>
              <a:t> of cognition</a:t>
            </a:r>
          </a:p>
          <a:p>
            <a:pPr marL="0" indent="0">
              <a:buNone/>
            </a:pPr>
            <a:r>
              <a:rPr lang="en-US" dirty="0"/>
              <a:t>		- yes, there may be cities and things out there</a:t>
            </a:r>
          </a:p>
          <a:p>
            <a:pPr marL="0" indent="0">
              <a:buNone/>
            </a:pPr>
            <a:r>
              <a:rPr lang="en-US" dirty="0"/>
              <a:t>		   but they’re not in your head</a:t>
            </a:r>
          </a:p>
          <a:p>
            <a:pPr marL="0" indent="0">
              <a:buNone/>
            </a:pPr>
            <a:r>
              <a:rPr lang="en-US" dirty="0"/>
              <a:t>	- consciousness as </a:t>
            </a:r>
            <a:r>
              <a:rPr lang="en-US" i="1" dirty="0"/>
              <a:t>simple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it’s not something over and above neural</a:t>
            </a:r>
          </a:p>
          <a:p>
            <a:pPr marL="0" indent="0">
              <a:buNone/>
            </a:pPr>
            <a:r>
              <a:rPr lang="en-US" dirty="0"/>
              <a:t>		   interaction and activation</a:t>
            </a:r>
          </a:p>
          <a:p>
            <a:pPr marL="0" indent="0">
              <a:buNone/>
            </a:pPr>
            <a:r>
              <a:rPr lang="en-US" dirty="0"/>
              <a:t>		- it’s not a ‘view’ of neural interaction and activation</a:t>
            </a: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i="1" dirty="0"/>
              <a:t>Eliminative Materialism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 </a:t>
            </a:r>
            <a:r>
              <a:rPr lang="en-US" sz="2400" dirty="0">
                <a:hlinkClick r:id="rId2"/>
              </a:rPr>
              <a:t>https://plato.stanford.edu/entries/materialism-eliminative/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Mental content?</a:t>
            </a:r>
          </a:p>
          <a:p>
            <a:pPr marL="0" indent="0">
              <a:buNone/>
            </a:pPr>
            <a:r>
              <a:rPr lang="en-US" dirty="0"/>
              <a:t>	- there is no means to infer from sensation to an external world</a:t>
            </a:r>
          </a:p>
          <a:p>
            <a:pPr marL="0" indent="0">
              <a:buNone/>
            </a:pPr>
            <a:r>
              <a:rPr lang="en-US" dirty="0"/>
              <a:t>		- We can't infer to universal propositions </a:t>
            </a:r>
          </a:p>
          <a:p>
            <a:pPr marL="0" indent="0">
              <a:buNone/>
            </a:pPr>
            <a:r>
              <a:rPr lang="en-US" dirty="0"/>
              <a:t>                         (what Chomsky called </a:t>
            </a:r>
            <a:r>
              <a:rPr lang="en-US" dirty="0">
                <a:hlinkClick r:id="rId2"/>
              </a:rPr>
              <a:t>Plato's problem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		- We can't generalize to laws of nature </a:t>
            </a:r>
          </a:p>
          <a:p>
            <a:pPr marL="0" indent="0">
              <a:buNone/>
            </a:pPr>
            <a:r>
              <a:rPr lang="en-US" dirty="0"/>
              <a:t>                         (this is the </a:t>
            </a:r>
            <a:r>
              <a:rPr lang="en-US" dirty="0">
                <a:hlinkClick r:id="rId3"/>
              </a:rPr>
              <a:t>problem of induction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		- We disentangle theory from data </a:t>
            </a:r>
          </a:p>
          <a:p>
            <a:pPr marL="0" indent="0">
              <a:buNone/>
            </a:pPr>
            <a:r>
              <a:rPr lang="en-US" dirty="0"/>
              <a:t>                          (this is shown in Quine's </a:t>
            </a:r>
            <a:r>
              <a:rPr lang="en-US" dirty="0">
                <a:hlinkClick r:id="rId4"/>
              </a:rPr>
              <a:t>two dogmas of empiricism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	- the external world is something we sense </a:t>
            </a:r>
            <a:r>
              <a:rPr lang="en-US" i="1" dirty="0"/>
              <a:t>directly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J.J. Gibson - </a:t>
            </a:r>
            <a:r>
              <a:rPr lang="en-US" dirty="0">
                <a:hlinkClick r:id="rId5"/>
              </a:rPr>
              <a:t>direct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this isn’t an explanation of consciousness, is it?</a:t>
            </a:r>
          </a:p>
          <a:p>
            <a:pPr marL="0" indent="0">
              <a:buNone/>
            </a:pPr>
            <a:r>
              <a:rPr lang="en-US" dirty="0"/>
              <a:t>	- how do you explain </a:t>
            </a:r>
            <a:r>
              <a:rPr lang="en-US" i="1" dirty="0"/>
              <a:t>other</a:t>
            </a:r>
            <a:r>
              <a:rPr lang="en-US" dirty="0"/>
              <a:t> things? </a:t>
            </a:r>
          </a:p>
          <a:p>
            <a:pPr marL="0" indent="0">
              <a:buNone/>
            </a:pPr>
            <a:r>
              <a:rPr lang="en-US" dirty="0"/>
              <a:t>	- How do you frame explanations in your research?</a:t>
            </a:r>
          </a:p>
          <a:p>
            <a:pPr marL="0" indent="0">
              <a:buNone/>
            </a:pPr>
            <a:r>
              <a:rPr lang="en-US" dirty="0"/>
              <a:t>	- what do you expect from an explanation? Think about it…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F215E-97A2-4FC6-9851-83B8DAF566AE}"/>
              </a:ext>
            </a:extLst>
          </p:cNvPr>
          <p:cNvSpPr/>
          <p:nvPr/>
        </p:nvSpPr>
        <p:spPr>
          <a:xfrm>
            <a:off x="3048000" y="-3403639"/>
            <a:ext cx="6096000" cy="136652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it needs to make sense to me and connect the dots between related ideas</a:t>
            </a:r>
          </a:p>
          <a:p>
            <a:endParaRPr lang="en-US" dirty="0"/>
          </a:p>
          <a:p>
            <a:r>
              <a:rPr lang="en-US" dirty="0"/>
              <a:t>Katherine: logic</a:t>
            </a:r>
          </a:p>
          <a:p>
            <a:endParaRPr lang="en-US" dirty="0"/>
          </a:p>
          <a:p>
            <a:r>
              <a:rPr lang="en-US" dirty="0"/>
              <a:t>Corine: logic</a:t>
            </a:r>
          </a:p>
          <a:p>
            <a:endParaRPr lang="en-US" dirty="0"/>
          </a:p>
          <a:p>
            <a:r>
              <a:rPr lang="en-US" dirty="0"/>
              <a:t>Nan: evidence and substantiation</a:t>
            </a:r>
          </a:p>
          <a:p>
            <a:endParaRPr lang="en-US" dirty="0"/>
          </a:p>
          <a:p>
            <a:r>
              <a:rPr lang="en-US" dirty="0"/>
              <a:t>Debra: it needs a why </a:t>
            </a:r>
          </a:p>
          <a:p>
            <a:endParaRPr lang="en-US" dirty="0"/>
          </a:p>
          <a:p>
            <a:r>
              <a:rPr lang="en-US" dirty="0" err="1"/>
              <a:t>leeann</a:t>
            </a:r>
            <a:r>
              <a:rPr lang="en-US" dirty="0"/>
              <a:t>: Michael - yes</a:t>
            </a:r>
          </a:p>
          <a:p>
            <a:endParaRPr lang="en-US" dirty="0"/>
          </a:p>
          <a:p>
            <a:r>
              <a:rPr lang="en-US" dirty="0"/>
              <a:t>Kelli: Relates representation of stimuli to experience</a:t>
            </a:r>
          </a:p>
          <a:p>
            <a:endParaRPr lang="en-US" dirty="0"/>
          </a:p>
          <a:p>
            <a:r>
              <a:rPr lang="en-US" dirty="0"/>
              <a:t>Carla Tilley: I can accept your explanation as it is your experience and your experience may influence my future understanding of a similar experience - constructivism</a:t>
            </a:r>
          </a:p>
          <a:p>
            <a:endParaRPr lang="en-US" dirty="0"/>
          </a:p>
          <a:p>
            <a:r>
              <a:rPr lang="en-US" dirty="0"/>
              <a:t>Corine: agreed Carla</a:t>
            </a:r>
          </a:p>
          <a:p>
            <a:endParaRPr lang="en-US" dirty="0"/>
          </a:p>
          <a:p>
            <a:r>
              <a:rPr lang="en-US" dirty="0"/>
              <a:t>Jessica: I feel like </a:t>
            </a:r>
            <a:r>
              <a:rPr lang="en-US" dirty="0" err="1"/>
              <a:t>im</a:t>
            </a:r>
            <a:r>
              <a:rPr lang="en-US" dirty="0"/>
              <a:t> waiting for Aristotle's "whole is greater than sum of parts" to make me feel special and not just a cluster of neurons etc. </a:t>
            </a:r>
          </a:p>
          <a:p>
            <a:endParaRPr lang="en-US" dirty="0"/>
          </a:p>
          <a:p>
            <a:r>
              <a:rPr lang="en-US" dirty="0"/>
              <a:t>Michael </a:t>
            </a:r>
            <a:r>
              <a:rPr lang="en-US" dirty="0" err="1"/>
              <a:t>Dabrowski</a:t>
            </a:r>
            <a:r>
              <a:rPr lang="en-US" dirty="0"/>
              <a:t>: @Jessica, but you are a sum of the neurons.</a:t>
            </a:r>
          </a:p>
          <a:p>
            <a:endParaRPr lang="en-US" dirty="0"/>
          </a:p>
          <a:p>
            <a:r>
              <a:rPr lang="en-US" dirty="0"/>
              <a:t>Michael </a:t>
            </a:r>
            <a:r>
              <a:rPr lang="en-US" dirty="0" err="1"/>
              <a:t>Dabrowski</a:t>
            </a:r>
            <a:r>
              <a:rPr lang="en-US" dirty="0"/>
              <a:t>: and it's </a:t>
            </a:r>
            <a:r>
              <a:rPr lang="en-US" dirty="0" err="1"/>
              <a:t>abolutely</a:t>
            </a:r>
            <a:r>
              <a:rPr lang="en-US" dirty="0"/>
              <a:t> amazing that you are conscious.</a:t>
            </a:r>
          </a:p>
          <a:p>
            <a:endParaRPr lang="en-US" dirty="0"/>
          </a:p>
          <a:p>
            <a:r>
              <a:rPr lang="en-US" dirty="0"/>
              <a:t>Jessica: </a:t>
            </a:r>
            <a:r>
              <a:rPr lang="en-US" dirty="0" err="1"/>
              <a:t>Yey</a:t>
            </a:r>
            <a:r>
              <a:rPr lang="en-US" dirty="0"/>
              <a:t> I'm special! Thank you lol </a:t>
            </a:r>
          </a:p>
          <a:p>
            <a:endParaRPr lang="en-US" dirty="0"/>
          </a:p>
          <a:p>
            <a:r>
              <a:rPr lang="en-US" dirty="0"/>
              <a:t>Kelli: The whole arises from the parts, and the parts can be rearranged</a:t>
            </a:r>
          </a:p>
          <a:p>
            <a:endParaRPr lang="en-US" dirty="0"/>
          </a:p>
          <a:p>
            <a:r>
              <a:rPr lang="en-US" dirty="0"/>
              <a:t>Jessica: </a:t>
            </a:r>
            <a:r>
              <a:rPr lang="en-US" dirty="0" err="1"/>
              <a:t>hahaha</a:t>
            </a:r>
            <a:endParaRPr lang="en-US" dirty="0"/>
          </a:p>
          <a:p>
            <a:endParaRPr lang="en-US" dirty="0"/>
          </a:p>
          <a:p>
            <a:r>
              <a:rPr lang="en-US" dirty="0"/>
              <a:t>Kelli: There's only one Jessica!</a:t>
            </a:r>
          </a:p>
          <a:p>
            <a:endParaRPr lang="en-US" dirty="0"/>
          </a:p>
          <a:p>
            <a:r>
              <a:rPr lang="en-US" dirty="0"/>
              <a:t>Kelli: Nope... responding to Jessica</a:t>
            </a:r>
          </a:p>
          <a:p>
            <a:endParaRPr lang="en-US" dirty="0"/>
          </a:p>
          <a:p>
            <a:r>
              <a:rPr lang="en-US" dirty="0"/>
              <a:t>Jessica: don't try to rearrange me Kelli </a:t>
            </a:r>
          </a:p>
          <a:p>
            <a:endParaRPr lang="en-US" dirty="0"/>
          </a:p>
          <a:p>
            <a:r>
              <a:rPr lang="en-US" dirty="0"/>
              <a:t>Kelli: I said an explanation is relating </a:t>
            </a:r>
            <a:r>
              <a:rPr lang="en-US" dirty="0" err="1"/>
              <a:t>represetnation</a:t>
            </a:r>
            <a:r>
              <a:rPr lang="en-US" dirty="0"/>
              <a:t> of stimuli to experience</a:t>
            </a:r>
          </a:p>
          <a:p>
            <a:endParaRPr lang="en-US" dirty="0"/>
          </a:p>
          <a:p>
            <a:r>
              <a:rPr lang="en-US" dirty="0" err="1"/>
              <a:t>leeann</a:t>
            </a:r>
            <a:r>
              <a:rPr lang="en-US" dirty="0"/>
              <a:t>: I get the neuron science part but how is </a:t>
            </a:r>
            <a:r>
              <a:rPr lang="en-US" dirty="0" err="1"/>
              <a:t>menaing</a:t>
            </a:r>
            <a:r>
              <a:rPr lang="en-US" dirty="0"/>
              <a:t> created then</a:t>
            </a:r>
          </a:p>
        </p:txBody>
      </p:sp>
    </p:spTree>
    <p:extLst>
      <p:ext uri="{BB962C8B-B14F-4D97-AF65-F5344CB8AC3E}">
        <p14:creationId xmlns:p14="http://schemas.microsoft.com/office/powerpoint/2010/main" val="120572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common idea of explanation has come to underlie modern scientific method as described by most non-specialists</a:t>
            </a:r>
          </a:p>
          <a:p>
            <a:pPr marL="0" indent="0">
              <a:buNone/>
            </a:pPr>
            <a:r>
              <a:rPr lang="en-US" dirty="0"/>
              <a:t>	- We observe regularities in nature</a:t>
            </a:r>
          </a:p>
          <a:p>
            <a:pPr marL="0" indent="0">
              <a:buNone/>
            </a:pPr>
            <a:r>
              <a:rPr lang="en-US" dirty="0"/>
              <a:t>	   (perhaps through experimentation or problem-solving) </a:t>
            </a:r>
          </a:p>
          <a:p>
            <a:pPr marL="0" indent="0">
              <a:buNone/>
            </a:pPr>
            <a:r>
              <a:rPr lang="en-US" dirty="0"/>
              <a:t>	- We infer to a universal principle</a:t>
            </a:r>
          </a:p>
          <a:p>
            <a:pPr marL="0" indent="0">
              <a:buNone/>
            </a:pPr>
            <a:r>
              <a:rPr lang="en-US" dirty="0"/>
              <a:t>	   (through a process of induction (or maybe, abduction)). </a:t>
            </a:r>
          </a:p>
          <a:p>
            <a:pPr marL="0" indent="0">
              <a:buNone/>
            </a:pPr>
            <a:r>
              <a:rPr lang="en-US" dirty="0"/>
              <a:t>	- We would then test, verify, and confirm this principle…</a:t>
            </a:r>
          </a:p>
          <a:p>
            <a:pPr marL="0" indent="0">
              <a:buNone/>
            </a:pPr>
            <a:r>
              <a:rPr lang="en-US" dirty="0"/>
              <a:t>	- Which becomes a scientific theory &amp; ultimately a law of nature.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problem is, it doesn't work. </a:t>
            </a:r>
          </a:p>
        </p:txBody>
      </p:sp>
    </p:spTree>
    <p:extLst>
      <p:ext uri="{BB962C8B-B14F-4D97-AF65-F5344CB8AC3E}">
        <p14:creationId xmlns:p14="http://schemas.microsoft.com/office/powerpoint/2010/main" val="221199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Not?</a:t>
            </a:r>
          </a:p>
          <a:p>
            <a:pPr marL="0" indent="0">
              <a:buNone/>
            </a:pPr>
            <a:r>
              <a:rPr lang="en-US" dirty="0"/>
              <a:t>	- basically, for the same reasons we can’t infer from  </a:t>
            </a:r>
          </a:p>
          <a:p>
            <a:pPr marL="0" indent="0">
              <a:buNone/>
            </a:pPr>
            <a:r>
              <a:rPr lang="en-US" dirty="0"/>
              <a:t>              sensation to an external world</a:t>
            </a:r>
          </a:p>
          <a:p>
            <a:pPr marL="0" indent="0">
              <a:buNone/>
            </a:pPr>
            <a:r>
              <a:rPr lang="en-US" dirty="0"/>
              <a:t>		- no principle of logic or reason that will allow an inference</a:t>
            </a:r>
          </a:p>
          <a:p>
            <a:pPr marL="0" indent="0">
              <a:buNone/>
            </a:pPr>
            <a:r>
              <a:rPr lang="en-US" dirty="0"/>
              <a:t>		  from concrete experience to abstract universal</a:t>
            </a:r>
          </a:p>
          <a:p>
            <a:pPr marL="0" indent="0">
              <a:buNone/>
            </a:pPr>
            <a:r>
              <a:rPr lang="en-US" dirty="0"/>
              <a:t>		- even if we could derive a universal there is no way to</a:t>
            </a:r>
          </a:p>
          <a:p>
            <a:pPr marL="0" indent="0">
              <a:buNone/>
            </a:pPr>
            <a:r>
              <a:rPr lang="en-US" dirty="0"/>
              <a:t>		   confirm, verify, or falsify it using data alone</a:t>
            </a:r>
          </a:p>
          <a:p>
            <a:pPr marL="0" indent="0">
              <a:buNone/>
            </a:pPr>
            <a:r>
              <a:rPr lang="en-US" dirty="0"/>
              <a:t>	- Explanations today are subject to </a:t>
            </a:r>
            <a:r>
              <a:rPr lang="en-US" dirty="0">
                <a:hlinkClick r:id="rId2"/>
              </a:rPr>
              <a:t>principles of evaluation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	- consistency, clarity, comprehensiveness, utility</a:t>
            </a: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>
                <a:hlinkClick r:id="rId3"/>
              </a:rPr>
              <a:t>parsimony</a:t>
            </a:r>
            <a:r>
              <a:rPr lang="en-US" dirty="0"/>
              <a:t> or simplicity (Ockham’s razor)</a:t>
            </a:r>
          </a:p>
        </p:txBody>
      </p:sp>
    </p:spTree>
    <p:extLst>
      <p:ext uri="{BB962C8B-B14F-4D97-AF65-F5344CB8AC3E}">
        <p14:creationId xmlns:p14="http://schemas.microsoft.com/office/powerpoint/2010/main" val="351445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8FC9-78BD-4708-8D37-D0976C5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6"/>
            <a:ext cx="10515600" cy="57801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But wait – How are students learning </a:t>
            </a:r>
            <a:r>
              <a:rPr lang="en-US" i="1" dirty="0"/>
              <a:t>anything then?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are they just memorizing sounds and shapes?</a:t>
            </a:r>
          </a:p>
          <a:p>
            <a:pPr marL="0" indent="0">
              <a:buNone/>
            </a:pPr>
            <a:r>
              <a:rPr lang="en-US" dirty="0"/>
              <a:t>	- are they </a:t>
            </a:r>
            <a:r>
              <a:rPr lang="en-US" i="1" dirty="0"/>
              <a:t>constructing</a:t>
            </a:r>
            <a:r>
              <a:rPr lang="en-US" dirty="0"/>
              <a:t> reality? But 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leeann</a:t>
            </a:r>
            <a:r>
              <a:rPr lang="en-US" dirty="0"/>
              <a:t>: they are adapting to what is acceptable in the area they are studying?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Nan: I worked once in a culture in which the dream state was considered reality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Debra: reconstructing constantly in concert with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leeann</a:t>
            </a:r>
            <a:r>
              <a:rPr lang="en-US" dirty="0"/>
              <a:t>: the common beliefs as shared by their teachers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Corine: I am sticking with constructing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Dianne Conrad: Love that example, Nan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Kelli: They are experiencing, and comparing their experiences to others' experiences, through which common representation/understanding is negotiated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Michael </a:t>
            </a:r>
            <a:r>
              <a:rPr lang="en-US" dirty="0" err="1"/>
              <a:t>Dabrowski</a:t>
            </a:r>
            <a:r>
              <a:rPr lang="en-US" dirty="0"/>
              <a:t>: They are constructing a subject reality from a personal perspective on the universe and their individual sensory inputs.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Carla Tilley: you are constructing your reality and learning as you construct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Heather: making an </a:t>
            </a:r>
            <a:r>
              <a:rPr lang="en-US" dirty="0" err="1"/>
              <a:t>explanantion</a:t>
            </a:r>
            <a:r>
              <a:rPr lang="en-US" dirty="0"/>
              <a:t> of the </a:t>
            </a:r>
            <a:r>
              <a:rPr lang="en-US" dirty="0" err="1"/>
              <a:t>stimui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Heather: stimuli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Jessica: deduction plus intuition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Jenaro</a:t>
            </a:r>
            <a:r>
              <a:rPr lang="en-US" dirty="0"/>
              <a:t>: Some scientists claim we dream reality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Nan: Thanks Dianne. The traditional healer actually made decisions based on dreams.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Debra: the reconstruction is learning expansion of knowledge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Michael </a:t>
            </a:r>
            <a:r>
              <a:rPr lang="en-US" dirty="0" err="1"/>
              <a:t>Dabrowski</a:t>
            </a:r>
            <a:r>
              <a:rPr lang="en-US" dirty="0"/>
              <a:t>: I would think that drugs are a great example to show that reality and everything we </a:t>
            </a:r>
            <a:r>
              <a:rPr lang="en-US" dirty="0" err="1"/>
              <a:t>belive</a:t>
            </a:r>
            <a:r>
              <a:rPr lang="en-US" dirty="0"/>
              <a:t> to be real is a fluid 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Dianne Conrad: One man's ceiling is another man's floor...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(Hint: David Hume says it’s through </a:t>
            </a:r>
            <a:r>
              <a:rPr lang="en-US" i="1" dirty="0"/>
              <a:t>custom and habit)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http://www.philosophypages.com/hy/4t.htm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64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484</Words>
  <Application>Microsoft Office PowerPoint</Application>
  <PresentationFormat>Widescreen</PresentationFormat>
  <Paragraphs>242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MOOCs, OERs and Consciousness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MOOCs, OERs and Consciousness</dc:title>
  <dc:creator>Stephen Downes</dc:creator>
  <cp:lastModifiedBy>Stephen Downes</cp:lastModifiedBy>
  <cp:revision>10</cp:revision>
  <dcterms:created xsi:type="dcterms:W3CDTF">2017-11-14T23:29:43Z</dcterms:created>
  <dcterms:modified xsi:type="dcterms:W3CDTF">2017-11-15T02:18:56Z</dcterms:modified>
</cp:coreProperties>
</file>